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9"/>
  </p:notesMasterIdLst>
  <p:sldIdLst>
    <p:sldId id="256" r:id="rId2"/>
    <p:sldId id="257" r:id="rId3"/>
    <p:sldId id="261" r:id="rId4"/>
    <p:sldId id="259" r:id="rId5"/>
    <p:sldId id="265" r:id="rId6"/>
    <p:sldId id="266" r:id="rId7"/>
    <p:sldId id="267" r:id="rId8"/>
    <p:sldId id="268" r:id="rId9"/>
    <p:sldId id="269" r:id="rId10"/>
    <p:sldId id="272" r:id="rId11"/>
    <p:sldId id="271" r:id="rId12"/>
    <p:sldId id="270" r:id="rId13"/>
    <p:sldId id="273" r:id="rId14"/>
    <p:sldId id="274" r:id="rId15"/>
    <p:sldId id="262" r:id="rId16"/>
    <p:sldId id="264" r:id="rId17"/>
    <p:sldId id="275" r:id="rId1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6" d="100"/>
          <a:sy n="66" d="100"/>
        </p:scale>
        <p:origin x="276" y="66"/>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56B1B6B-709D-400C-A3D6-504CA832B2B0}" type="datetimeFigureOut">
              <a:rPr lang="en-US"/>
              <a:t>9/28/2016</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A07ADD1-AA27-4D68-97BF-EFBB78FECA81}" type="slidenum">
              <a:rPr lang="en-US"/>
              <a:t>‹#›</a:t>
            </a:fld>
            <a:endParaRPr lang="en-US"/>
          </a:p>
        </p:txBody>
      </p:sp>
    </p:spTree>
    <p:extLst>
      <p:ext uri="{BB962C8B-B14F-4D97-AF65-F5344CB8AC3E}">
        <p14:creationId xmlns:p14="http://schemas.microsoft.com/office/powerpoint/2010/main" val="266810845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A07ADD1-AA27-4D68-97BF-EFBB78FECA81}" type="slidenum">
              <a:rPr lang="en-US"/>
              <a:t>‹#›</a:t>
            </a:fld>
            <a:endParaRPr lang="en-US"/>
          </a:p>
        </p:txBody>
      </p:sp>
    </p:spTree>
    <p:extLst>
      <p:ext uri="{BB962C8B-B14F-4D97-AF65-F5344CB8AC3E}">
        <p14:creationId xmlns:p14="http://schemas.microsoft.com/office/powerpoint/2010/main" val="47712373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277DA6ED-0DF9-4999-94CC-1A6AB4B49E92}" type="datetimeFigureOut">
              <a:rPr lang="en-US" smtClean="0"/>
              <a:t>9/28/2016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473016D-406C-4B69-BC34-BF7CA7284583}" type="slidenum">
              <a:rPr lang="en-US" smtClean="0"/>
              <a:t>‹#›</a:t>
            </a:fld>
            <a:endParaRPr lang="en-US"/>
          </a:p>
        </p:txBody>
      </p:sp>
    </p:spTree>
    <p:extLst>
      <p:ext uri="{BB962C8B-B14F-4D97-AF65-F5344CB8AC3E}">
        <p14:creationId xmlns:p14="http://schemas.microsoft.com/office/powerpoint/2010/main" val="230156113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77DA6ED-0DF9-4999-94CC-1A6AB4B49E92}" type="datetimeFigureOut">
              <a:rPr lang="en-US" smtClean="0"/>
              <a:t>9/28/2016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473016D-406C-4B69-BC34-BF7CA7284583}" type="slidenum">
              <a:rPr lang="en-US" smtClean="0"/>
              <a:t>‹#›</a:t>
            </a:fld>
            <a:endParaRPr lang="en-US"/>
          </a:p>
        </p:txBody>
      </p:sp>
    </p:spTree>
    <p:extLst>
      <p:ext uri="{BB962C8B-B14F-4D97-AF65-F5344CB8AC3E}">
        <p14:creationId xmlns:p14="http://schemas.microsoft.com/office/powerpoint/2010/main" val="414045486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77DA6ED-0DF9-4999-94CC-1A6AB4B49E92}" type="datetimeFigureOut">
              <a:rPr lang="en-US" smtClean="0"/>
              <a:t>9/28/2016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473016D-406C-4B69-BC34-BF7CA7284583}" type="slidenum">
              <a:rPr lang="en-US" smtClean="0"/>
              <a:t>‹#›</a:t>
            </a:fld>
            <a:endParaRPr lang="en-US"/>
          </a:p>
        </p:txBody>
      </p:sp>
    </p:spTree>
    <p:extLst>
      <p:ext uri="{BB962C8B-B14F-4D97-AF65-F5344CB8AC3E}">
        <p14:creationId xmlns:p14="http://schemas.microsoft.com/office/powerpoint/2010/main" val="15577187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77DA6ED-0DF9-4999-94CC-1A6AB4B49E92}" type="datetimeFigureOut">
              <a:rPr lang="en-US" smtClean="0"/>
              <a:t>9/28/2016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473016D-406C-4B69-BC34-BF7CA7284583}" type="slidenum">
              <a:rPr lang="en-US" smtClean="0"/>
              <a:t>‹#›</a:t>
            </a:fld>
            <a:endParaRPr lang="en-US"/>
          </a:p>
        </p:txBody>
      </p:sp>
    </p:spTree>
    <p:extLst>
      <p:ext uri="{BB962C8B-B14F-4D97-AF65-F5344CB8AC3E}">
        <p14:creationId xmlns:p14="http://schemas.microsoft.com/office/powerpoint/2010/main" val="392924497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77DA6ED-0DF9-4999-94CC-1A6AB4B49E92}" type="datetimeFigureOut">
              <a:rPr lang="en-US" smtClean="0"/>
              <a:t>9/28/2016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473016D-406C-4B69-BC34-BF7CA7284583}" type="slidenum">
              <a:rPr lang="en-US" smtClean="0"/>
              <a:t>‹#›</a:t>
            </a:fld>
            <a:endParaRPr lang="en-US"/>
          </a:p>
        </p:txBody>
      </p:sp>
    </p:spTree>
    <p:extLst>
      <p:ext uri="{BB962C8B-B14F-4D97-AF65-F5344CB8AC3E}">
        <p14:creationId xmlns:p14="http://schemas.microsoft.com/office/powerpoint/2010/main" val="258408164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77DA6ED-0DF9-4999-94CC-1A6AB4B49E92}" type="datetimeFigureOut">
              <a:rPr lang="en-US" smtClean="0"/>
              <a:t>9/28/2016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473016D-406C-4B69-BC34-BF7CA7284583}" type="slidenum">
              <a:rPr lang="en-US" smtClean="0"/>
              <a:t>‹#›</a:t>
            </a:fld>
            <a:endParaRPr lang="en-US"/>
          </a:p>
        </p:txBody>
      </p:sp>
    </p:spTree>
    <p:extLst>
      <p:ext uri="{BB962C8B-B14F-4D97-AF65-F5344CB8AC3E}">
        <p14:creationId xmlns:p14="http://schemas.microsoft.com/office/powerpoint/2010/main" val="124757344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77DA6ED-0DF9-4999-94CC-1A6AB4B49E92}" type="datetimeFigureOut">
              <a:rPr lang="en-US" smtClean="0"/>
              <a:t>9/28/2016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473016D-406C-4B69-BC34-BF7CA7284583}" type="slidenum">
              <a:rPr lang="en-US" smtClean="0"/>
              <a:t>‹#›</a:t>
            </a:fld>
            <a:endParaRPr lang="en-US"/>
          </a:p>
        </p:txBody>
      </p:sp>
    </p:spTree>
    <p:extLst>
      <p:ext uri="{BB962C8B-B14F-4D97-AF65-F5344CB8AC3E}">
        <p14:creationId xmlns:p14="http://schemas.microsoft.com/office/powerpoint/2010/main" val="410257373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77DA6ED-0DF9-4999-94CC-1A6AB4B49E92}" type="datetimeFigureOut">
              <a:rPr lang="en-US" smtClean="0"/>
              <a:t>9/28/2016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473016D-406C-4B69-BC34-BF7CA7284583}" type="slidenum">
              <a:rPr lang="en-US" smtClean="0"/>
              <a:t>‹#›</a:t>
            </a:fld>
            <a:endParaRPr lang="en-US"/>
          </a:p>
        </p:txBody>
      </p:sp>
    </p:spTree>
    <p:extLst>
      <p:ext uri="{BB962C8B-B14F-4D97-AF65-F5344CB8AC3E}">
        <p14:creationId xmlns:p14="http://schemas.microsoft.com/office/powerpoint/2010/main" val="254108684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77DA6ED-0DF9-4999-94CC-1A6AB4B49E92}" type="datetimeFigureOut">
              <a:rPr lang="en-US" smtClean="0"/>
              <a:t>9/28/2016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473016D-406C-4B69-BC34-BF7CA7284583}" type="slidenum">
              <a:rPr lang="en-US" smtClean="0"/>
              <a:t>‹#›</a:t>
            </a:fld>
            <a:endParaRPr lang="en-US"/>
          </a:p>
        </p:txBody>
      </p:sp>
    </p:spTree>
    <p:extLst>
      <p:ext uri="{BB962C8B-B14F-4D97-AF65-F5344CB8AC3E}">
        <p14:creationId xmlns:p14="http://schemas.microsoft.com/office/powerpoint/2010/main" val="72662011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77DA6ED-0DF9-4999-94CC-1A6AB4B49E92}" type="datetimeFigureOut">
              <a:rPr lang="en-US" smtClean="0"/>
              <a:t>9/28/2016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473016D-406C-4B69-BC34-BF7CA7284583}" type="slidenum">
              <a:rPr lang="en-US" smtClean="0"/>
              <a:t>‹#›</a:t>
            </a:fld>
            <a:endParaRPr lang="en-US"/>
          </a:p>
        </p:txBody>
      </p:sp>
    </p:spTree>
    <p:extLst>
      <p:ext uri="{BB962C8B-B14F-4D97-AF65-F5344CB8AC3E}">
        <p14:creationId xmlns:p14="http://schemas.microsoft.com/office/powerpoint/2010/main" val="291009719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77DA6ED-0DF9-4999-94CC-1A6AB4B49E92}" type="datetimeFigureOut">
              <a:rPr lang="en-US" smtClean="0"/>
              <a:t>9/28/2016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473016D-406C-4B69-BC34-BF7CA7284583}" type="slidenum">
              <a:rPr lang="en-US" smtClean="0"/>
              <a:t>‹#›</a:t>
            </a:fld>
            <a:endParaRPr lang="en-US"/>
          </a:p>
        </p:txBody>
      </p:sp>
    </p:spTree>
    <p:extLst>
      <p:ext uri="{BB962C8B-B14F-4D97-AF65-F5344CB8AC3E}">
        <p14:creationId xmlns:p14="http://schemas.microsoft.com/office/powerpoint/2010/main" val="288342675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77DA6ED-0DF9-4999-94CC-1A6AB4B49E92}" type="datetimeFigureOut">
              <a:rPr lang="en-US" smtClean="0"/>
              <a:t>9/28/2016</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473016D-406C-4B69-BC34-BF7CA7284583}" type="slidenum">
              <a:rPr lang="en-US" smtClean="0"/>
              <a:t>‹#›</a:t>
            </a:fld>
            <a:endParaRPr lang="en-US"/>
          </a:p>
        </p:txBody>
      </p:sp>
    </p:spTree>
    <p:extLst>
      <p:ext uri="{BB962C8B-B14F-4D97-AF65-F5344CB8AC3E}">
        <p14:creationId xmlns:p14="http://schemas.microsoft.com/office/powerpoint/2010/main" val="146788487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hyperlink" Target="https://www.youtube.com/watch?v=YAJD71i-8JM" TargetMode="Externa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Unreliable Narrator</a:t>
            </a:r>
          </a:p>
        </p:txBody>
      </p:sp>
      <p:sp>
        <p:nvSpPr>
          <p:cNvPr id="3" name="Subtitle 2"/>
          <p:cNvSpPr>
            <a:spLocks noGrp="1"/>
          </p:cNvSpPr>
          <p:nvPr>
            <p:ph type="subTitle" idx="1"/>
          </p:nvPr>
        </p:nvSpPr>
        <p:spPr/>
        <p:txBody>
          <a:bodyPr/>
          <a:lstStyle/>
          <a:p>
            <a:endParaRPr lang="en-US" dirty="0"/>
          </a:p>
        </p:txBody>
      </p:sp>
    </p:spTree>
    <p:extLst>
      <p:ext uri="{BB962C8B-B14F-4D97-AF65-F5344CB8AC3E}">
        <p14:creationId xmlns:p14="http://schemas.microsoft.com/office/powerpoint/2010/main" val="115621847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b="1" i="1" dirty="0"/>
              <a:t>Humbert </a:t>
            </a:r>
            <a:r>
              <a:rPr lang="en-US" sz="4000" b="1" i="1" dirty="0" err="1"/>
              <a:t>Humbert</a:t>
            </a:r>
            <a:r>
              <a:rPr lang="en-US" sz="4000" b="1" i="1" dirty="0"/>
              <a:t>, </a:t>
            </a:r>
            <a:r>
              <a:rPr lang="en-US" sz="4000" b="1" dirty="0"/>
              <a:t>Lolita</a:t>
            </a:r>
            <a:endParaRPr lang="en-US" sz="4000" b="1" i="1" u="sng" dirty="0"/>
          </a:p>
        </p:txBody>
      </p:sp>
      <p:sp>
        <p:nvSpPr>
          <p:cNvPr id="4" name="Content Placeholder 3"/>
          <p:cNvSpPr>
            <a:spLocks noGrp="1"/>
          </p:cNvSpPr>
          <p:nvPr>
            <p:ph idx="1"/>
          </p:nvPr>
        </p:nvSpPr>
        <p:spPr/>
        <p:txBody>
          <a:bodyPr/>
          <a:lstStyle/>
          <a:p>
            <a:endParaRPr lang="en-US"/>
          </a:p>
        </p:txBody>
      </p:sp>
      <p:pic>
        <p:nvPicPr>
          <p:cNvPr id="2050" name="Picture 2" descr="Image result for humbert humbert lolit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09875" y="1363663"/>
            <a:ext cx="3524250" cy="4762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1551878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800" b="1" i="1" dirty="0">
                <a:latin typeface="Times New Roman" panose="02020603050405020304" pitchFamily="18" charset="0"/>
                <a:cs typeface="Times New Roman" panose="02020603050405020304" pitchFamily="18" charset="0"/>
              </a:rPr>
              <a:t>The Madman</a:t>
            </a:r>
          </a:p>
        </p:txBody>
      </p:sp>
      <p:sp>
        <p:nvSpPr>
          <p:cNvPr id="3" name="Content Placeholder 2"/>
          <p:cNvSpPr>
            <a:spLocks noGrp="1"/>
          </p:cNvSpPr>
          <p:nvPr>
            <p:ph idx="1"/>
          </p:nvPr>
        </p:nvSpPr>
        <p:spPr>
          <a:xfrm>
            <a:off x="457200" y="1600200"/>
            <a:ext cx="8229600" cy="5105400"/>
          </a:xfrm>
        </p:spPr>
        <p:txBody>
          <a:bodyPr>
            <a:noAutofit/>
          </a:bodyPr>
          <a:lstStyle/>
          <a:p>
            <a:pPr>
              <a:lnSpc>
                <a:spcPct val="120000"/>
              </a:lnSpc>
              <a:spcBef>
                <a:spcPts val="0"/>
              </a:spcBef>
              <a:spcAft>
                <a:spcPts val="4000"/>
              </a:spcAft>
            </a:pPr>
            <a:r>
              <a:rPr lang="en-US" sz="2400" dirty="0"/>
              <a:t>The Madman is a narrator who is experiencing mental defense mechanisms or severe mental illness, such as paranoia, post-traumatic stress disorder, or schizophrenia.</a:t>
            </a:r>
          </a:p>
          <a:p>
            <a:pPr>
              <a:lnSpc>
                <a:spcPct val="120000"/>
              </a:lnSpc>
              <a:spcBef>
                <a:spcPts val="0"/>
              </a:spcBef>
              <a:spcAft>
                <a:spcPts val="4000"/>
              </a:spcAft>
            </a:pPr>
            <a:r>
              <a:rPr lang="en-US" sz="2400" dirty="0">
                <a:latin typeface="Times New Roman" panose="02020603050405020304" pitchFamily="18" charset="0"/>
                <a:cs typeface="Times New Roman" panose="02020603050405020304" pitchFamily="18" charset="0"/>
              </a:rPr>
              <a:t>Ex) Charlie, </a:t>
            </a:r>
            <a:r>
              <a:rPr lang="en-US" sz="2400" i="1" dirty="0">
                <a:latin typeface="Times New Roman" panose="02020603050405020304" pitchFamily="18" charset="0"/>
                <a:cs typeface="Times New Roman" panose="02020603050405020304" pitchFamily="18" charset="0"/>
              </a:rPr>
              <a:t>The Perks of Being a Wallflower</a:t>
            </a:r>
            <a:br>
              <a:rPr lang="en-US" sz="2400" dirty="0">
                <a:latin typeface="Times New Roman" panose="02020603050405020304" pitchFamily="18" charset="0"/>
                <a:cs typeface="Times New Roman" panose="02020603050405020304" pitchFamily="18" charset="0"/>
              </a:rPr>
            </a:br>
            <a:r>
              <a:rPr lang="en-US" sz="2400" dirty="0">
                <a:latin typeface="Times New Roman" panose="02020603050405020304" pitchFamily="18" charset="0"/>
                <a:cs typeface="Times New Roman" panose="02020603050405020304" pitchFamily="18" charset="0"/>
              </a:rPr>
              <a:t>	John Nash, </a:t>
            </a:r>
            <a:r>
              <a:rPr lang="en-US" sz="2400" i="1" dirty="0">
                <a:latin typeface="Times New Roman" panose="02020603050405020304" pitchFamily="18" charset="0"/>
                <a:cs typeface="Times New Roman" panose="02020603050405020304" pitchFamily="18" charset="0"/>
              </a:rPr>
              <a:t>A Beautiful Mind</a:t>
            </a:r>
            <a:br>
              <a:rPr lang="en-US" sz="2400" i="1" dirty="0">
                <a:latin typeface="Times New Roman" panose="02020603050405020304" pitchFamily="18" charset="0"/>
                <a:cs typeface="Times New Roman" panose="02020603050405020304" pitchFamily="18" charset="0"/>
              </a:rPr>
            </a:br>
            <a:r>
              <a:rPr lang="en-US" sz="2400" i="1" dirty="0">
                <a:latin typeface="Times New Roman" panose="02020603050405020304" pitchFamily="18" charset="0"/>
                <a:cs typeface="Times New Roman" panose="02020603050405020304" pitchFamily="18" charset="0"/>
              </a:rPr>
              <a:t>	</a:t>
            </a:r>
            <a:r>
              <a:rPr lang="en-US" sz="2400" dirty="0">
                <a:latin typeface="Times New Roman" panose="02020603050405020304" pitchFamily="18" charset="0"/>
                <a:cs typeface="Times New Roman" panose="02020603050405020304" pitchFamily="18" charset="0"/>
              </a:rPr>
              <a:t>Teddy Daniels, </a:t>
            </a:r>
            <a:r>
              <a:rPr lang="en-US" sz="2400" i="1" dirty="0">
                <a:latin typeface="Times New Roman" panose="02020603050405020304" pitchFamily="18" charset="0"/>
                <a:cs typeface="Times New Roman" panose="02020603050405020304" pitchFamily="18" charset="0"/>
              </a:rPr>
              <a:t>Shutter Island</a:t>
            </a:r>
            <a:br>
              <a:rPr lang="en-US" sz="2400" dirty="0">
                <a:latin typeface="Times New Roman" panose="02020603050405020304" pitchFamily="18" charset="0"/>
                <a:cs typeface="Times New Roman" panose="02020603050405020304" pitchFamily="18" charset="0"/>
              </a:rPr>
            </a:br>
            <a:r>
              <a:rPr lang="en-US" sz="2400" dirty="0">
                <a:latin typeface="Times New Roman" panose="02020603050405020304" pitchFamily="18" charset="0"/>
                <a:cs typeface="Times New Roman" panose="02020603050405020304" pitchFamily="18" charset="0"/>
              </a:rPr>
              <a:t>	The Narrator, </a:t>
            </a:r>
            <a:r>
              <a:rPr lang="en-US" sz="2400" i="1" dirty="0">
                <a:latin typeface="Times New Roman" panose="02020603050405020304" pitchFamily="18" charset="0"/>
                <a:cs typeface="Times New Roman" panose="02020603050405020304" pitchFamily="18" charset="0"/>
              </a:rPr>
              <a:t>Fight Club</a:t>
            </a:r>
            <a:br>
              <a:rPr lang="en-US" sz="2400" dirty="0"/>
            </a:br>
            <a:r>
              <a:rPr lang="en-US" sz="2400" dirty="0"/>
              <a:t>	The Narrator, “The Tell-Tale Heart”</a:t>
            </a:r>
            <a:br>
              <a:rPr lang="en-US" sz="2400" dirty="0"/>
            </a:br>
            <a:r>
              <a:rPr lang="en-US" sz="2400" dirty="0"/>
              <a:t>	The Narrator, “The Yellow Wallpaper”</a:t>
            </a:r>
            <a:endParaRPr lang="en-US" sz="2400" i="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02511903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b="1" i="1" dirty="0" err="1"/>
              <a:t>Riggon</a:t>
            </a:r>
            <a:r>
              <a:rPr lang="en-US" sz="4000" b="1" i="1" dirty="0"/>
              <a:t> Thomson, </a:t>
            </a:r>
            <a:r>
              <a:rPr lang="en-US" sz="4000" b="1" i="1" u="sng" dirty="0"/>
              <a:t>Birdman</a:t>
            </a:r>
          </a:p>
        </p:txBody>
      </p:sp>
      <p:pic>
        <p:nvPicPr>
          <p:cNvPr id="3074" name="Picture 2" descr="Image result for birdman flyin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81000" y="1676400"/>
            <a:ext cx="8382000" cy="4191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082960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The Outsider</a:t>
            </a:r>
            <a:endParaRPr lang="en-US" sz="4800" b="1" i="1"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457200" y="1600200"/>
            <a:ext cx="8229600" cy="5105400"/>
          </a:xfrm>
        </p:spPr>
        <p:txBody>
          <a:bodyPr>
            <a:noAutofit/>
          </a:bodyPr>
          <a:lstStyle/>
          <a:p>
            <a:pPr>
              <a:lnSpc>
                <a:spcPct val="120000"/>
              </a:lnSpc>
              <a:spcBef>
                <a:spcPts val="0"/>
              </a:spcBef>
              <a:spcAft>
                <a:spcPts val="4000"/>
              </a:spcAft>
            </a:pPr>
            <a:r>
              <a:rPr lang="en-US" sz="2400" dirty="0"/>
              <a:t>The Outsider is a narrator that tells a story from an “outside” perspective. He or she might be telling </a:t>
            </a:r>
            <a:r>
              <a:rPr lang="en-US" sz="2400" i="1" dirty="0"/>
              <a:t>another</a:t>
            </a:r>
            <a:r>
              <a:rPr lang="en-US" sz="2400" dirty="0"/>
              <a:t> person’s story, for example, or the narrator might simply be missing some of the facts. Because of their “outside” perspective, The Outsider is often biased in their narration.</a:t>
            </a:r>
          </a:p>
          <a:p>
            <a:pPr>
              <a:lnSpc>
                <a:spcPct val="120000"/>
              </a:lnSpc>
              <a:spcBef>
                <a:spcPts val="0"/>
              </a:spcBef>
              <a:spcAft>
                <a:spcPts val="4000"/>
              </a:spcAft>
            </a:pPr>
            <a:r>
              <a:rPr lang="en-US" sz="2400" dirty="0">
                <a:latin typeface="Times New Roman" panose="02020603050405020304" pitchFamily="18" charset="0"/>
                <a:cs typeface="Times New Roman" panose="02020603050405020304" pitchFamily="18" charset="0"/>
              </a:rPr>
              <a:t>Ex)</a:t>
            </a:r>
            <a:r>
              <a:rPr lang="en-US" sz="2400" i="1" dirty="0">
                <a:latin typeface="Times New Roman" panose="02020603050405020304" pitchFamily="18" charset="0"/>
                <a:cs typeface="Times New Roman" panose="02020603050405020304" pitchFamily="18" charset="0"/>
              </a:rPr>
              <a:t>	</a:t>
            </a:r>
            <a:r>
              <a:rPr lang="en-US" sz="2400" dirty="0">
                <a:latin typeface="Times New Roman" panose="02020603050405020304" pitchFamily="18" charset="0"/>
                <a:cs typeface="Times New Roman" panose="02020603050405020304" pitchFamily="18" charset="0"/>
              </a:rPr>
              <a:t>Elizabeth Bennet, </a:t>
            </a:r>
            <a:r>
              <a:rPr lang="en-US" sz="2400" i="1" dirty="0">
                <a:latin typeface="Times New Roman" panose="02020603050405020304" pitchFamily="18" charset="0"/>
                <a:cs typeface="Times New Roman" panose="02020603050405020304" pitchFamily="18" charset="0"/>
              </a:rPr>
              <a:t>Pride and Prejudice</a:t>
            </a:r>
            <a:br>
              <a:rPr lang="en-US" sz="2400" i="1" dirty="0">
                <a:latin typeface="Times New Roman" panose="02020603050405020304" pitchFamily="18" charset="0"/>
                <a:cs typeface="Times New Roman" panose="02020603050405020304" pitchFamily="18" charset="0"/>
              </a:rPr>
            </a:br>
            <a:r>
              <a:rPr lang="en-US" sz="2400" i="1" dirty="0">
                <a:latin typeface="Times New Roman" panose="02020603050405020304" pitchFamily="18" charset="0"/>
                <a:cs typeface="Times New Roman" panose="02020603050405020304" pitchFamily="18" charset="0"/>
              </a:rPr>
              <a:t>	</a:t>
            </a:r>
            <a:r>
              <a:rPr lang="en-US" sz="2400" dirty="0">
                <a:latin typeface="Times New Roman" panose="02020603050405020304" pitchFamily="18" charset="0"/>
                <a:cs typeface="Times New Roman" panose="02020603050405020304" pitchFamily="18" charset="0"/>
              </a:rPr>
              <a:t>Nick </a:t>
            </a:r>
            <a:r>
              <a:rPr lang="en-US" sz="2400" dirty="0" err="1">
                <a:latin typeface="Times New Roman" panose="02020603050405020304" pitchFamily="18" charset="0"/>
                <a:cs typeface="Times New Roman" panose="02020603050405020304" pitchFamily="18" charset="0"/>
              </a:rPr>
              <a:t>Carraway</a:t>
            </a:r>
            <a:r>
              <a:rPr lang="en-US" sz="2400" dirty="0">
                <a:latin typeface="Times New Roman" panose="02020603050405020304" pitchFamily="18" charset="0"/>
                <a:cs typeface="Times New Roman" panose="02020603050405020304" pitchFamily="18" charset="0"/>
              </a:rPr>
              <a:t>, </a:t>
            </a:r>
            <a:r>
              <a:rPr lang="en-US" sz="2400" i="1" dirty="0">
                <a:latin typeface="Times New Roman" panose="02020603050405020304" pitchFamily="18" charset="0"/>
                <a:cs typeface="Times New Roman" panose="02020603050405020304" pitchFamily="18" charset="0"/>
              </a:rPr>
              <a:t>The Great Gatsby</a:t>
            </a:r>
          </a:p>
        </p:txBody>
      </p:sp>
    </p:spTree>
    <p:extLst>
      <p:ext uri="{BB962C8B-B14F-4D97-AF65-F5344CB8AC3E}">
        <p14:creationId xmlns:p14="http://schemas.microsoft.com/office/powerpoint/2010/main" val="61325918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b="1" i="1" dirty="0"/>
              <a:t>Dr. </a:t>
            </a:r>
            <a:r>
              <a:rPr lang="en-US" sz="4000" dirty="0"/>
              <a:t>Malcolm Crowe</a:t>
            </a:r>
            <a:r>
              <a:rPr lang="en-US" sz="4000" b="1" i="1" dirty="0"/>
              <a:t>, </a:t>
            </a:r>
            <a:r>
              <a:rPr lang="en-US" sz="4000" b="1" i="1" u="sng" dirty="0"/>
              <a:t>The Sixth Sense</a:t>
            </a:r>
          </a:p>
        </p:txBody>
      </p:sp>
      <p:pic>
        <p:nvPicPr>
          <p:cNvPr id="3" name="Content Placeholder 2"/>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57199" y="1600200"/>
            <a:ext cx="8229602" cy="4526280"/>
          </a:xfrm>
        </p:spPr>
      </p:pic>
    </p:spTree>
    <p:extLst>
      <p:ext uri="{BB962C8B-B14F-4D97-AF65-F5344CB8AC3E}">
        <p14:creationId xmlns:p14="http://schemas.microsoft.com/office/powerpoint/2010/main" val="147817268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Practice</a:t>
            </a:r>
          </a:p>
        </p:txBody>
      </p:sp>
      <p:sp>
        <p:nvSpPr>
          <p:cNvPr id="3" name="Content Placeholder 2"/>
          <p:cNvSpPr>
            <a:spLocks noGrp="1"/>
          </p:cNvSpPr>
          <p:nvPr>
            <p:ph idx="1"/>
          </p:nvPr>
        </p:nvSpPr>
        <p:spPr/>
        <p:txBody>
          <a:bodyPr>
            <a:normAutofit fontScale="70000" lnSpcReduction="20000"/>
          </a:bodyPr>
          <a:lstStyle/>
          <a:p>
            <a:r>
              <a:rPr lang="en-US" dirty="0"/>
              <a:t>Consider the following details: </a:t>
            </a:r>
          </a:p>
          <a:p>
            <a:endParaRPr lang="en-US" dirty="0"/>
          </a:p>
          <a:p>
            <a:r>
              <a:rPr lang="en-US" dirty="0"/>
              <a:t>A 30 year old man, Frank, hears yelling, a loud boom and then quiet. A little while later, he then sees his 25 year old neighbor, Arnold, in the back yard, carrying something large. He calls the cops, saying that he fears his neighbor has done something to his wife or child. When the cop shows up, the man is holding his 6 year old daughter, Ophelia, who is crying. He says that everything is fine and that his wife and daughter both have come down with a terrible case of the flu, and they had been arguing over how to best help them; she didn’t want to go to the doctor.  When asked, he says that he was taking the trash to the compactor in the backyard. The wife is not seen or heard.</a:t>
            </a:r>
          </a:p>
          <a:p>
            <a:endParaRPr lang="en-US" dirty="0"/>
          </a:p>
          <a:p>
            <a:r>
              <a:rPr lang="en-US" dirty="0"/>
              <a:t>Do you believe him? Why or why not? </a:t>
            </a:r>
          </a:p>
        </p:txBody>
      </p:sp>
    </p:spTree>
    <p:extLst>
      <p:ext uri="{BB962C8B-B14F-4D97-AF65-F5344CB8AC3E}">
        <p14:creationId xmlns:p14="http://schemas.microsoft.com/office/powerpoint/2010/main" val="184939915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Unreliable narrators</a:t>
            </a:r>
          </a:p>
        </p:txBody>
      </p:sp>
      <p:sp>
        <p:nvSpPr>
          <p:cNvPr id="3" name="Content Placeholder 2"/>
          <p:cNvSpPr>
            <a:spLocks noGrp="1"/>
          </p:cNvSpPr>
          <p:nvPr>
            <p:ph idx="1"/>
          </p:nvPr>
        </p:nvSpPr>
        <p:spPr/>
        <p:txBody>
          <a:bodyPr vert="horz" lIns="91440" tIns="45720" rIns="91440" bIns="45720" rtlCol="0" anchor="t">
            <a:normAutofit/>
          </a:bodyPr>
          <a:lstStyle/>
          <a:p>
            <a:pPr marL="0" indent="0">
              <a:buNone/>
            </a:pPr>
            <a:r>
              <a:rPr lang="en-US" dirty="0"/>
              <a:t>Based on the scenario given, write down some thoughts and feelings that each of the following characters may have:</a:t>
            </a:r>
          </a:p>
          <a:p>
            <a:pPr marL="0" indent="0">
              <a:buNone/>
            </a:pPr>
            <a:r>
              <a:rPr lang="en-US" dirty="0"/>
              <a:t>1. The neighbor, Frank</a:t>
            </a:r>
          </a:p>
          <a:p>
            <a:pPr marL="0" indent="0">
              <a:buNone/>
            </a:pPr>
            <a:r>
              <a:rPr lang="en-US" dirty="0"/>
              <a:t>2. The husband, Arnold</a:t>
            </a:r>
          </a:p>
          <a:p>
            <a:pPr marL="0" indent="0">
              <a:buNone/>
            </a:pPr>
            <a:r>
              <a:rPr lang="en-US" dirty="0"/>
              <a:t>3.The child, Ophelia</a:t>
            </a:r>
          </a:p>
          <a:p>
            <a:pPr marL="0" indent="0">
              <a:buNone/>
            </a:pPr>
            <a:r>
              <a:rPr lang="en-US" dirty="0"/>
              <a:t>4.The cop</a:t>
            </a:r>
          </a:p>
          <a:p>
            <a:pPr marL="0" indent="0">
              <a:buNone/>
            </a:pPr>
            <a:endParaRPr lang="en-US" dirty="0"/>
          </a:p>
        </p:txBody>
      </p:sp>
    </p:spTree>
    <p:extLst>
      <p:ext uri="{BB962C8B-B14F-4D97-AF65-F5344CB8AC3E}">
        <p14:creationId xmlns:p14="http://schemas.microsoft.com/office/powerpoint/2010/main" val="87630743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Unreliable Narrator</a:t>
            </a:r>
          </a:p>
        </p:txBody>
      </p:sp>
      <p:sp>
        <p:nvSpPr>
          <p:cNvPr id="3" name="Content Placeholder 2"/>
          <p:cNvSpPr>
            <a:spLocks noGrp="1"/>
          </p:cNvSpPr>
          <p:nvPr>
            <p:ph idx="1"/>
          </p:nvPr>
        </p:nvSpPr>
        <p:spPr/>
        <p:txBody>
          <a:bodyPr vert="horz" lIns="91440" tIns="45720" rIns="91440" bIns="45720" rtlCol="0" anchor="t">
            <a:normAutofit fontScale="85000" lnSpcReduction="20000"/>
          </a:bodyPr>
          <a:lstStyle/>
          <a:p>
            <a:r>
              <a:rPr lang="en-US" dirty="0"/>
              <a:t>Choose one of the following, and write a short piece from their perspective. </a:t>
            </a:r>
          </a:p>
          <a:p>
            <a:endParaRPr lang="en-US" dirty="0"/>
          </a:p>
          <a:p>
            <a:pPr marL="514350" indent="-514350">
              <a:buFont typeface="+mj-lt"/>
              <a:buAutoNum type="arabicPeriod"/>
            </a:pPr>
            <a:r>
              <a:rPr lang="en-US" dirty="0"/>
              <a:t>The child's perspective if she saw her father kill her mother (the child)</a:t>
            </a:r>
          </a:p>
          <a:p>
            <a:pPr marL="514350" indent="-514350">
              <a:buFont typeface="+mj-lt"/>
              <a:buAutoNum type="arabicPeriod"/>
            </a:pPr>
            <a:r>
              <a:rPr lang="en-US" dirty="0"/>
              <a:t>The </a:t>
            </a:r>
            <a:r>
              <a:rPr lang="en-US" dirty="0" err="1"/>
              <a:t>nieghbor's</a:t>
            </a:r>
            <a:r>
              <a:rPr lang="en-US" dirty="0"/>
              <a:t> perspective if he is crazy and paranoid (the madman)</a:t>
            </a:r>
          </a:p>
          <a:p>
            <a:pPr marL="514350" indent="-514350">
              <a:buFont typeface="+mj-lt"/>
              <a:buAutoNum type="arabicPeriod"/>
            </a:pPr>
            <a:r>
              <a:rPr lang="en-US" dirty="0"/>
              <a:t>The husband’s perspective if he killed his wife and he is trying to hide it. (liar) </a:t>
            </a:r>
          </a:p>
          <a:p>
            <a:pPr marL="514350" indent="-514350">
              <a:buFont typeface="+mj-lt"/>
              <a:buAutoNum type="arabicPeriod"/>
            </a:pPr>
            <a:r>
              <a:rPr lang="en-US" dirty="0"/>
              <a:t>The cop who is objective but missing information (the outsider)</a:t>
            </a:r>
          </a:p>
        </p:txBody>
      </p:sp>
    </p:spTree>
    <p:extLst>
      <p:ext uri="{BB962C8B-B14F-4D97-AF65-F5344CB8AC3E}">
        <p14:creationId xmlns:p14="http://schemas.microsoft.com/office/powerpoint/2010/main" val="226543694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is it?</a:t>
            </a:r>
          </a:p>
        </p:txBody>
      </p:sp>
      <p:sp>
        <p:nvSpPr>
          <p:cNvPr id="3" name="Content Placeholder 2"/>
          <p:cNvSpPr>
            <a:spLocks noGrp="1"/>
          </p:cNvSpPr>
          <p:nvPr>
            <p:ph idx="1"/>
          </p:nvPr>
        </p:nvSpPr>
        <p:spPr/>
        <p:txBody>
          <a:bodyPr>
            <a:normAutofit fontScale="92500" lnSpcReduction="20000"/>
          </a:bodyPr>
          <a:lstStyle/>
          <a:p>
            <a:r>
              <a:rPr lang="en-US" dirty="0"/>
              <a:t>When the reader limits or alters information, keeping it from the audience. </a:t>
            </a:r>
          </a:p>
          <a:p>
            <a:endParaRPr lang="en-US" dirty="0"/>
          </a:p>
          <a:p>
            <a:r>
              <a:rPr lang="en-US" dirty="0"/>
              <a:t>The reader needs to be able to tell that what the narrator describes may not be completely accurate. </a:t>
            </a:r>
          </a:p>
          <a:p>
            <a:endParaRPr lang="en-US" dirty="0"/>
          </a:p>
          <a:p>
            <a:r>
              <a:rPr lang="en-US" dirty="0"/>
              <a:t>Remember, the unreliable narrator lies in some way to the AUDIENCE, not just to other characters. </a:t>
            </a:r>
          </a:p>
        </p:txBody>
      </p:sp>
    </p:spTree>
    <p:extLst>
      <p:ext uri="{BB962C8B-B14F-4D97-AF65-F5344CB8AC3E}">
        <p14:creationId xmlns:p14="http://schemas.microsoft.com/office/powerpoint/2010/main" val="123648251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Lies to the audience</a:t>
            </a:r>
          </a:p>
        </p:txBody>
      </p:sp>
      <p:sp>
        <p:nvSpPr>
          <p:cNvPr id="3" name="Content Placeholder 2"/>
          <p:cNvSpPr>
            <a:spLocks noGrp="1"/>
          </p:cNvSpPr>
          <p:nvPr>
            <p:ph idx="1"/>
          </p:nvPr>
        </p:nvSpPr>
        <p:spPr/>
        <p:txBody>
          <a:bodyPr/>
          <a:lstStyle/>
          <a:p>
            <a:r>
              <a:rPr lang="en-US" dirty="0"/>
              <a:t>Often, we will see characters who lie to other characters. However, in order to recognize it, the author must allow the audience in on the secret. </a:t>
            </a:r>
          </a:p>
          <a:p>
            <a:endParaRPr lang="en-US" dirty="0"/>
          </a:p>
          <a:p>
            <a:r>
              <a:rPr lang="en-US" dirty="0"/>
              <a:t>This is not an unreliable narrator. </a:t>
            </a:r>
          </a:p>
        </p:txBody>
      </p:sp>
    </p:spTree>
    <p:extLst>
      <p:ext uri="{BB962C8B-B14F-4D97-AF65-F5344CB8AC3E}">
        <p14:creationId xmlns:p14="http://schemas.microsoft.com/office/powerpoint/2010/main" val="201525225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Examples</a:t>
            </a:r>
          </a:p>
        </p:txBody>
      </p:sp>
      <p:sp>
        <p:nvSpPr>
          <p:cNvPr id="3" name="Content Placeholder 2"/>
          <p:cNvSpPr>
            <a:spLocks noGrp="1"/>
          </p:cNvSpPr>
          <p:nvPr>
            <p:ph idx="1"/>
          </p:nvPr>
        </p:nvSpPr>
        <p:spPr/>
        <p:txBody>
          <a:bodyPr/>
          <a:lstStyle/>
          <a:p>
            <a:r>
              <a:rPr lang="en-US" dirty="0"/>
              <a:t>Read the short story “The Tell Tale Heart”</a:t>
            </a:r>
          </a:p>
          <a:p>
            <a:endParaRPr lang="en-US" dirty="0"/>
          </a:p>
          <a:p>
            <a:r>
              <a:rPr lang="en-US" dirty="0"/>
              <a:t>In what ways is the narrator unreliable? </a:t>
            </a:r>
          </a:p>
          <a:p>
            <a:endParaRPr lang="en-US" dirty="0"/>
          </a:p>
          <a:p>
            <a:r>
              <a:rPr lang="en-US" dirty="0"/>
              <a:t>How does the author make it clear that you should not wholly trust the narrator’s story as it is told? </a:t>
            </a:r>
          </a:p>
        </p:txBody>
      </p:sp>
    </p:spTree>
    <p:extLst>
      <p:ext uri="{BB962C8B-B14F-4D97-AF65-F5344CB8AC3E}">
        <p14:creationId xmlns:p14="http://schemas.microsoft.com/office/powerpoint/2010/main" val="187534519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8229600" cy="1143000"/>
          </a:xfrm>
        </p:spPr>
        <p:txBody>
          <a:bodyPr>
            <a:normAutofit/>
          </a:bodyPr>
          <a:lstStyle/>
          <a:p>
            <a:r>
              <a:rPr lang="en-US" dirty="0"/>
              <a:t>The “Child”</a:t>
            </a:r>
            <a:endParaRPr lang="en-US" sz="4800" b="1" i="1"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457200" y="1600200"/>
            <a:ext cx="8229600" cy="5105400"/>
          </a:xfrm>
        </p:spPr>
        <p:txBody>
          <a:bodyPr>
            <a:noAutofit/>
          </a:bodyPr>
          <a:lstStyle/>
          <a:p>
            <a:pPr>
              <a:lnSpc>
                <a:spcPct val="120000"/>
              </a:lnSpc>
              <a:spcBef>
                <a:spcPts val="0"/>
              </a:spcBef>
              <a:spcAft>
                <a:spcPts val="4000"/>
              </a:spcAft>
            </a:pPr>
            <a:r>
              <a:rPr lang="en-US" sz="2400" dirty="0"/>
              <a:t>The “Child” is a narrator whose perception is immature or limited through their point-of-view. The might, quite literally, be a child – or simply naïve. </a:t>
            </a:r>
          </a:p>
          <a:p>
            <a:pPr>
              <a:lnSpc>
                <a:spcPct val="120000"/>
              </a:lnSpc>
              <a:spcBef>
                <a:spcPts val="0"/>
              </a:spcBef>
              <a:spcAft>
                <a:spcPts val="4000"/>
              </a:spcAft>
            </a:pPr>
            <a:r>
              <a:rPr lang="en-US" sz="2400" dirty="0">
                <a:latin typeface="Times New Roman" panose="02020603050405020304" pitchFamily="18" charset="0"/>
                <a:cs typeface="Times New Roman" panose="02020603050405020304" pitchFamily="18" charset="0"/>
              </a:rPr>
              <a:t>Ex) Charlie Gordon, “Flowers for Algernon”</a:t>
            </a:r>
            <a:br>
              <a:rPr lang="en-US" sz="2400" dirty="0">
                <a:latin typeface="Times New Roman" panose="02020603050405020304" pitchFamily="18" charset="0"/>
                <a:cs typeface="Times New Roman" panose="02020603050405020304" pitchFamily="18" charset="0"/>
              </a:rPr>
            </a:br>
            <a:r>
              <a:rPr lang="en-US" sz="2400" dirty="0">
                <a:latin typeface="Times New Roman" panose="02020603050405020304" pitchFamily="18" charset="0"/>
                <a:cs typeface="Times New Roman" panose="02020603050405020304" pitchFamily="18" charset="0"/>
              </a:rPr>
              <a:t>	Forrest Gump, </a:t>
            </a:r>
            <a:r>
              <a:rPr lang="en-US" sz="2400" i="1" dirty="0">
                <a:latin typeface="Times New Roman" panose="02020603050405020304" pitchFamily="18" charset="0"/>
                <a:cs typeface="Times New Roman" panose="02020603050405020304" pitchFamily="18" charset="0"/>
              </a:rPr>
              <a:t>Forrest Gump</a:t>
            </a:r>
            <a:br>
              <a:rPr lang="en-US" sz="2400" dirty="0"/>
            </a:br>
            <a:r>
              <a:rPr lang="en-US" sz="2400" dirty="0"/>
              <a:t>	</a:t>
            </a:r>
            <a:r>
              <a:rPr lang="en-US" sz="2400" dirty="0">
                <a:latin typeface="Times New Roman" panose="02020603050405020304" pitchFamily="18" charset="0"/>
                <a:cs typeface="Times New Roman" panose="02020603050405020304" pitchFamily="18" charset="0"/>
              </a:rPr>
              <a:t>Huck Finn, </a:t>
            </a:r>
            <a:r>
              <a:rPr lang="en-US" sz="2400" i="1" dirty="0">
                <a:latin typeface="Times New Roman" panose="02020603050405020304" pitchFamily="18" charset="0"/>
                <a:cs typeface="Times New Roman" panose="02020603050405020304" pitchFamily="18" charset="0"/>
              </a:rPr>
              <a:t>The Adventures of Huckleberry Finn</a:t>
            </a:r>
            <a:br>
              <a:rPr lang="en-US" sz="2400" dirty="0">
                <a:latin typeface="Times New Roman" panose="02020603050405020304" pitchFamily="18" charset="0"/>
                <a:cs typeface="Times New Roman" panose="02020603050405020304" pitchFamily="18" charset="0"/>
              </a:rPr>
            </a:br>
            <a:r>
              <a:rPr lang="en-US" sz="2400" dirty="0">
                <a:latin typeface="Times New Roman" panose="02020603050405020304" pitchFamily="18" charset="0"/>
                <a:cs typeface="Times New Roman" panose="02020603050405020304" pitchFamily="18" charset="0"/>
              </a:rPr>
              <a:t>	Scout </a:t>
            </a:r>
            <a:r>
              <a:rPr lang="en-US" sz="2400" dirty="0"/>
              <a:t>Finch, </a:t>
            </a:r>
            <a:r>
              <a:rPr lang="en-US" sz="2400" i="1" dirty="0">
                <a:latin typeface="Times New Roman" panose="02020603050405020304" pitchFamily="18" charset="0"/>
                <a:cs typeface="Times New Roman" panose="02020603050405020304" pitchFamily="18" charset="0"/>
              </a:rPr>
              <a:t>To Kill a Mockingbird</a:t>
            </a:r>
          </a:p>
        </p:txBody>
      </p:sp>
    </p:spTree>
    <p:extLst>
      <p:ext uri="{BB962C8B-B14F-4D97-AF65-F5344CB8AC3E}">
        <p14:creationId xmlns:p14="http://schemas.microsoft.com/office/powerpoint/2010/main" val="320407975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b="1" i="1" dirty="0" err="1"/>
              <a:t>Lilo</a:t>
            </a:r>
            <a:r>
              <a:rPr lang="en-US" sz="4000" b="1" i="1" dirty="0"/>
              <a:t>, </a:t>
            </a:r>
            <a:r>
              <a:rPr lang="en-US" sz="4000" b="1" i="1" u="sng" dirty="0" err="1"/>
              <a:t>Lilo</a:t>
            </a:r>
            <a:r>
              <a:rPr lang="en-US" sz="4000" b="1" i="1" u="sng" dirty="0"/>
              <a:t> and Stitch</a:t>
            </a:r>
          </a:p>
        </p:txBody>
      </p:sp>
      <p:pic>
        <p:nvPicPr>
          <p:cNvPr id="3" name="Content Placeholder 2"/>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57199" y="1600200"/>
            <a:ext cx="8229602" cy="4526280"/>
          </a:xfrm>
        </p:spPr>
      </p:pic>
    </p:spTree>
    <p:extLst>
      <p:ext uri="{BB962C8B-B14F-4D97-AF65-F5344CB8AC3E}">
        <p14:creationId xmlns:p14="http://schemas.microsoft.com/office/powerpoint/2010/main" val="60133059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The Embellisher</a:t>
            </a:r>
            <a:endParaRPr lang="en-US" sz="4800" b="1" i="1"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457200" y="1600200"/>
            <a:ext cx="8229600" cy="5105400"/>
          </a:xfrm>
        </p:spPr>
        <p:txBody>
          <a:bodyPr>
            <a:noAutofit/>
          </a:bodyPr>
          <a:lstStyle/>
          <a:p>
            <a:pPr>
              <a:lnSpc>
                <a:spcPct val="120000"/>
              </a:lnSpc>
              <a:spcBef>
                <a:spcPts val="0"/>
              </a:spcBef>
              <a:spcAft>
                <a:spcPts val="4000"/>
              </a:spcAft>
            </a:pPr>
            <a:r>
              <a:rPr lang="en-US" sz="2400" dirty="0"/>
              <a:t>The Embellisher is a narrator who capitalizes on the “little white lie” – stories that enhance the true details of their story. In this case, their lies are good-natured; readers </a:t>
            </a:r>
            <a:r>
              <a:rPr lang="en-US" sz="2400" i="1" dirty="0"/>
              <a:t>like</a:t>
            </a:r>
            <a:r>
              <a:rPr lang="en-US" sz="2400" dirty="0"/>
              <a:t> The Embellisher. Their “lies” are meant to add fantasy or fun, rather than hide from their audience.</a:t>
            </a:r>
          </a:p>
          <a:p>
            <a:pPr>
              <a:lnSpc>
                <a:spcPct val="120000"/>
              </a:lnSpc>
              <a:spcBef>
                <a:spcPts val="0"/>
              </a:spcBef>
              <a:spcAft>
                <a:spcPts val="4000"/>
              </a:spcAft>
            </a:pPr>
            <a:r>
              <a:rPr lang="en-US" sz="2400" dirty="0">
                <a:latin typeface="Times New Roman" panose="02020603050405020304" pitchFamily="18" charset="0"/>
                <a:cs typeface="Times New Roman" panose="02020603050405020304" pitchFamily="18" charset="0"/>
              </a:rPr>
              <a:t>Ex) Pi Patel, </a:t>
            </a:r>
            <a:r>
              <a:rPr lang="en-US" sz="2400" i="1" dirty="0">
                <a:latin typeface="Times New Roman" panose="02020603050405020304" pitchFamily="18" charset="0"/>
                <a:cs typeface="Times New Roman" panose="02020603050405020304" pitchFamily="18" charset="0"/>
              </a:rPr>
              <a:t>The Life of Pi</a:t>
            </a:r>
            <a:br>
              <a:rPr lang="en-US" sz="2400" i="1" dirty="0">
                <a:latin typeface="Times New Roman" panose="02020603050405020304" pitchFamily="18" charset="0"/>
                <a:cs typeface="Times New Roman" panose="02020603050405020304" pitchFamily="18" charset="0"/>
              </a:rPr>
            </a:br>
            <a:r>
              <a:rPr lang="en-US" sz="2400" i="1" dirty="0">
                <a:latin typeface="Times New Roman" panose="02020603050405020304" pitchFamily="18" charset="0"/>
                <a:cs typeface="Times New Roman" panose="02020603050405020304" pitchFamily="18" charset="0"/>
              </a:rPr>
              <a:t>	</a:t>
            </a:r>
            <a:r>
              <a:rPr lang="en-US" sz="2400" dirty="0"/>
              <a:t>Ted Mosby, </a:t>
            </a:r>
            <a:r>
              <a:rPr lang="en-US" sz="2400" i="1" dirty="0"/>
              <a:t>How I Met Your Mother</a:t>
            </a:r>
            <a:endParaRPr lang="en-US" sz="2400" i="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13031091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b="1" i="1" dirty="0">
                <a:hlinkClick r:id="rId2"/>
              </a:rPr>
              <a:t>Ted Mosby, </a:t>
            </a:r>
            <a:r>
              <a:rPr lang="en-US" sz="4000" b="1" dirty="0">
                <a:hlinkClick r:id="rId2"/>
              </a:rPr>
              <a:t>How I Met Your Mother</a:t>
            </a:r>
            <a:endParaRPr lang="en-US" sz="4000" b="1" i="1" u="sng" dirty="0"/>
          </a:p>
        </p:txBody>
      </p:sp>
      <p:sp>
        <p:nvSpPr>
          <p:cNvPr id="3" name="Content Placeholder 2"/>
          <p:cNvSpPr>
            <a:spLocks noGrp="1"/>
          </p:cNvSpPr>
          <p:nvPr>
            <p:ph idx="1"/>
          </p:nvPr>
        </p:nvSpPr>
        <p:spPr/>
        <p:txBody>
          <a:bodyPr/>
          <a:lstStyle/>
          <a:p>
            <a:endParaRPr lang="en-US" dirty="0"/>
          </a:p>
        </p:txBody>
      </p:sp>
      <p:pic>
        <p:nvPicPr>
          <p:cNvPr id="1026" name="Picture 2" descr="http://www.quirkbooks.com/sites/default/files/editor_uploads/original/beard.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49481" y="2253455"/>
            <a:ext cx="6874628" cy="387270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5306558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800" b="1" i="1" dirty="0">
                <a:latin typeface="Times New Roman" panose="02020603050405020304" pitchFamily="18" charset="0"/>
                <a:cs typeface="Times New Roman" panose="02020603050405020304" pitchFamily="18" charset="0"/>
              </a:rPr>
              <a:t>The Liar</a:t>
            </a:r>
          </a:p>
        </p:txBody>
      </p:sp>
      <p:sp>
        <p:nvSpPr>
          <p:cNvPr id="3" name="Content Placeholder 2"/>
          <p:cNvSpPr>
            <a:spLocks noGrp="1"/>
          </p:cNvSpPr>
          <p:nvPr>
            <p:ph idx="1"/>
          </p:nvPr>
        </p:nvSpPr>
        <p:spPr>
          <a:xfrm>
            <a:off x="457200" y="1600200"/>
            <a:ext cx="8229600" cy="5105400"/>
          </a:xfrm>
        </p:spPr>
        <p:txBody>
          <a:bodyPr>
            <a:noAutofit/>
          </a:bodyPr>
          <a:lstStyle/>
          <a:p>
            <a:pPr>
              <a:lnSpc>
                <a:spcPct val="120000"/>
              </a:lnSpc>
              <a:spcBef>
                <a:spcPts val="0"/>
              </a:spcBef>
              <a:spcAft>
                <a:spcPts val="4000"/>
              </a:spcAft>
            </a:pPr>
            <a:r>
              <a:rPr lang="en-US" sz="2400" dirty="0"/>
              <a:t>The Liar is a narrator who deliberately misrepresents his/herself. Some lie simply to “mess” with their reader, while others mean to obscure their unseemly or discreditable past conduct.</a:t>
            </a:r>
          </a:p>
          <a:p>
            <a:pPr>
              <a:lnSpc>
                <a:spcPct val="120000"/>
              </a:lnSpc>
              <a:spcBef>
                <a:spcPts val="0"/>
              </a:spcBef>
            </a:pPr>
            <a:r>
              <a:rPr lang="en-US" sz="2400" dirty="0">
                <a:latin typeface="Times New Roman" panose="02020603050405020304" pitchFamily="18" charset="0"/>
                <a:cs typeface="Times New Roman" panose="02020603050405020304" pitchFamily="18" charset="0"/>
              </a:rPr>
              <a:t>Ex) Emperor </a:t>
            </a:r>
            <a:r>
              <a:rPr lang="en-US" sz="2400" dirty="0" err="1">
                <a:latin typeface="Times New Roman" panose="02020603050405020304" pitchFamily="18" charset="0"/>
                <a:cs typeface="Times New Roman" panose="02020603050405020304" pitchFamily="18" charset="0"/>
              </a:rPr>
              <a:t>Kuzco</a:t>
            </a:r>
            <a:r>
              <a:rPr lang="en-US" sz="2400" dirty="0">
                <a:latin typeface="Times New Roman" panose="02020603050405020304" pitchFamily="18" charset="0"/>
                <a:cs typeface="Times New Roman" panose="02020603050405020304" pitchFamily="18" charset="0"/>
              </a:rPr>
              <a:t>, </a:t>
            </a:r>
            <a:r>
              <a:rPr lang="en-US" sz="2400" i="1" dirty="0">
                <a:latin typeface="Times New Roman" panose="02020603050405020304" pitchFamily="18" charset="0"/>
                <a:cs typeface="Times New Roman" panose="02020603050405020304" pitchFamily="18" charset="0"/>
              </a:rPr>
              <a:t>The Emperor’s New Groove</a:t>
            </a:r>
            <a:br>
              <a:rPr lang="en-US" sz="2400" dirty="0">
                <a:latin typeface="Times New Roman" panose="02020603050405020304" pitchFamily="18" charset="0"/>
                <a:cs typeface="Times New Roman" panose="02020603050405020304" pitchFamily="18" charset="0"/>
              </a:rPr>
            </a:br>
            <a:r>
              <a:rPr lang="en-US" sz="2400" dirty="0">
                <a:latin typeface="Times New Roman" panose="02020603050405020304" pitchFamily="18" charset="0"/>
                <a:cs typeface="Times New Roman" panose="02020603050405020304" pitchFamily="18" charset="0"/>
              </a:rPr>
              <a:t>	Gabriel, </a:t>
            </a:r>
            <a:r>
              <a:rPr lang="en-US" sz="2400" i="1" dirty="0">
                <a:latin typeface="Times New Roman" panose="02020603050405020304" pitchFamily="18" charset="0"/>
                <a:cs typeface="Times New Roman" panose="02020603050405020304" pitchFamily="18" charset="0"/>
              </a:rPr>
              <a:t>Supernatural</a:t>
            </a:r>
            <a:br>
              <a:rPr lang="en-US" sz="2400" dirty="0">
                <a:latin typeface="Times New Roman" panose="02020603050405020304" pitchFamily="18" charset="0"/>
                <a:cs typeface="Times New Roman" panose="02020603050405020304" pitchFamily="18" charset="0"/>
              </a:rPr>
            </a:br>
            <a:r>
              <a:rPr lang="en-US" sz="2400" dirty="0">
                <a:latin typeface="Times New Roman" panose="02020603050405020304" pitchFamily="18" charset="0"/>
                <a:cs typeface="Times New Roman" panose="02020603050405020304" pitchFamily="18" charset="0"/>
              </a:rPr>
              <a:t>	The Joker</a:t>
            </a:r>
            <a:r>
              <a:rPr lang="en-US" sz="2400" dirty="0"/>
              <a:t>, </a:t>
            </a:r>
            <a:r>
              <a:rPr lang="en-US" sz="2400" i="1" dirty="0">
                <a:latin typeface="Times New Roman" panose="02020603050405020304" pitchFamily="18" charset="0"/>
                <a:cs typeface="Times New Roman" panose="02020603050405020304" pitchFamily="18" charset="0"/>
              </a:rPr>
              <a:t>Batman</a:t>
            </a:r>
          </a:p>
          <a:p>
            <a:pPr marL="914400" indent="0">
              <a:lnSpc>
                <a:spcPct val="120000"/>
              </a:lnSpc>
              <a:spcBef>
                <a:spcPts val="0"/>
              </a:spcBef>
              <a:buNone/>
            </a:pPr>
            <a:br>
              <a:rPr lang="en-US" sz="2400" i="1" dirty="0">
                <a:latin typeface="Times New Roman" panose="02020603050405020304" pitchFamily="18" charset="0"/>
                <a:cs typeface="Times New Roman" panose="02020603050405020304" pitchFamily="18" charset="0"/>
              </a:rPr>
            </a:br>
            <a:r>
              <a:rPr lang="en-US" sz="2400" i="1" dirty="0">
                <a:latin typeface="Times New Roman" panose="02020603050405020304" pitchFamily="18" charset="0"/>
                <a:cs typeface="Times New Roman" panose="02020603050405020304" pitchFamily="18" charset="0"/>
              </a:rPr>
              <a:t>	</a:t>
            </a:r>
          </a:p>
        </p:txBody>
      </p:sp>
    </p:spTree>
    <p:extLst>
      <p:ext uri="{BB962C8B-B14F-4D97-AF65-F5344CB8AC3E}">
        <p14:creationId xmlns:p14="http://schemas.microsoft.com/office/powerpoint/2010/main" val="425560267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48</TotalTime>
  <Words>727</Words>
  <Application>Microsoft Office PowerPoint</Application>
  <PresentationFormat>On-screen Show (4:3)</PresentationFormat>
  <Paragraphs>56</Paragraphs>
  <Slides>17</Slides>
  <Notes>1</Notes>
  <HiddenSlides>0</HiddenSlides>
  <MMClips>0</MMClips>
  <ScaleCrop>false</ScaleCrop>
  <HeadingPairs>
    <vt:vector size="4" baseType="variant">
      <vt:variant>
        <vt:lpstr>Theme</vt:lpstr>
      </vt:variant>
      <vt:variant>
        <vt:i4>1</vt:i4>
      </vt:variant>
      <vt:variant>
        <vt:lpstr>Slide Titles</vt:lpstr>
      </vt:variant>
      <vt:variant>
        <vt:i4>17</vt:i4>
      </vt:variant>
    </vt:vector>
  </HeadingPairs>
  <TitlesOfParts>
    <vt:vector size="18" baseType="lpstr">
      <vt:lpstr>Office Theme</vt:lpstr>
      <vt:lpstr>Unreliable Narrator</vt:lpstr>
      <vt:lpstr>What is it?</vt:lpstr>
      <vt:lpstr>Lies to the audience</vt:lpstr>
      <vt:lpstr>Examples</vt:lpstr>
      <vt:lpstr>The “Child”</vt:lpstr>
      <vt:lpstr>Lilo, Lilo and Stitch</vt:lpstr>
      <vt:lpstr>The Embellisher</vt:lpstr>
      <vt:lpstr>Ted Mosby, How I Met Your Mother</vt:lpstr>
      <vt:lpstr>The Liar</vt:lpstr>
      <vt:lpstr>Humbert Humbert, Lolita</vt:lpstr>
      <vt:lpstr>The Madman</vt:lpstr>
      <vt:lpstr>Riggon Thomson, Birdman</vt:lpstr>
      <vt:lpstr>The Outsider</vt:lpstr>
      <vt:lpstr>Dr. Malcolm Crowe, The Sixth Sense</vt:lpstr>
      <vt:lpstr>Practice</vt:lpstr>
      <vt:lpstr>Unreliable narrators</vt:lpstr>
      <vt:lpstr>Unreliable Narrator</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Unreliable Narrator</dc:title>
  <dc:creator>Meghan</dc:creator>
  <cp:lastModifiedBy>Meghan Shields</cp:lastModifiedBy>
  <cp:revision>8</cp:revision>
  <dcterms:created xsi:type="dcterms:W3CDTF">2016-09-26T14:03:53Z</dcterms:created>
  <dcterms:modified xsi:type="dcterms:W3CDTF">2016-09-28T15:14:32Z</dcterms:modified>
</cp:coreProperties>
</file>