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7"/>
  </p:notesMasterIdLst>
  <p:sldIdLst>
    <p:sldId id="256" r:id="rId2"/>
    <p:sldId id="257" r:id="rId3"/>
    <p:sldId id="258" r:id="rId4"/>
    <p:sldId id="271" r:id="rId5"/>
    <p:sldId id="272" r:id="rId6"/>
    <p:sldId id="273" r:id="rId7"/>
    <p:sldId id="274" r:id="rId8"/>
    <p:sldId id="259" r:id="rId9"/>
    <p:sldId id="266" r:id="rId10"/>
    <p:sldId id="270" r:id="rId11"/>
    <p:sldId id="268" r:id="rId12"/>
    <p:sldId id="265" r:id="rId13"/>
    <p:sldId id="275" r:id="rId14"/>
    <p:sldId id="264" r:id="rId15"/>
    <p:sldId id="269"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31"/>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913" autoAdjust="0"/>
    <p:restoredTop sz="90929"/>
  </p:normalViewPr>
  <p:slideViewPr>
    <p:cSldViewPr>
      <p:cViewPr varScale="1">
        <p:scale>
          <a:sx n="67" d="100"/>
          <a:sy n="67" d="100"/>
        </p:scale>
        <p:origin x="78"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9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C6313E-7C6C-4721-AC62-259C9DF498F2}" type="slidenum">
              <a:rPr lang="en-US"/>
              <a:pPr/>
              <a:t>‹#›</a:t>
            </a:fld>
            <a:endParaRPr lang="en-US"/>
          </a:p>
        </p:txBody>
      </p:sp>
    </p:spTree>
    <p:extLst>
      <p:ext uri="{BB962C8B-B14F-4D97-AF65-F5344CB8AC3E}">
        <p14:creationId xmlns:p14="http://schemas.microsoft.com/office/powerpoint/2010/main" val="20186884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7F57751-69A9-4CCA-94A4-BEC61E9BC106}" type="slidenum">
              <a:rPr lang="en-US"/>
              <a:pPr/>
              <a:t>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There are other ways to begin an introductory paragraph,  but these three ways will do for now. </a:t>
            </a:r>
          </a:p>
        </p:txBody>
      </p:sp>
    </p:spTree>
    <p:extLst>
      <p:ext uri="{BB962C8B-B14F-4D97-AF65-F5344CB8AC3E}">
        <p14:creationId xmlns:p14="http://schemas.microsoft.com/office/powerpoint/2010/main" val="391475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8370F9E-1CF1-4874-B013-E5E00761C4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F3EB4962-7C0A-47D6-882B-E7C0FCA80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AEC37A7F-A863-49E1-92C9-3B53425867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6991B04-4C50-449F-B22B-66D97A53C0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7BC0109E-7EAA-4ED1-9ECA-A2DBB7A847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59341F26-6F8B-4C9E-BC04-AE67C63121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A2165B90-2427-486B-B486-7CC97998BA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B442B3A-AB87-4A66-A0D9-76342F437A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F7F76B97-407D-4C1B-9B1C-A3010B6A57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0AF156D2-D6C4-4536-8431-4127F69E24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Created by José J. González,  Jr.</a:t>
            </a:r>
          </a:p>
          <a:p>
            <a:r>
              <a:rPr lang="en-US" smtClean="0"/>
              <a:t>Spring 2002</a:t>
            </a:r>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154929F6-C53E-495E-B226-F8BA50F4E7F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en-US" smtClean="0"/>
              <a:t>Created by José J. González,  Jr.</a:t>
            </a:r>
          </a:p>
          <a:p>
            <a:r>
              <a:rPr lang="en-US" smtClean="0"/>
              <a:t>Spring 2002</a:t>
            </a:r>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6D0C0EE-4102-46C8-A930-2775B89124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14400" y="381000"/>
            <a:ext cx="7772400" cy="2819400"/>
          </a:xfrm>
        </p:spPr>
        <p:txBody>
          <a:bodyPr>
            <a:normAutofit fontScale="90000"/>
          </a:bodyPr>
          <a:lstStyle/>
          <a:p>
            <a:r>
              <a:rPr lang="en-US" sz="6000" dirty="0"/>
              <a:t>How to write an Introductory paragraph</a:t>
            </a:r>
            <a:br>
              <a:rPr lang="en-US" sz="6000" dirty="0"/>
            </a:br>
            <a:endParaRPr lang="en-US" sz="800" dirty="0"/>
          </a:p>
        </p:txBody>
      </p:sp>
      <p:sp>
        <p:nvSpPr>
          <p:cNvPr id="5" name="Slide Number Placeholder 3"/>
          <p:cNvSpPr>
            <a:spLocks noGrp="1"/>
          </p:cNvSpPr>
          <p:nvPr>
            <p:ph type="sldNum" sz="quarter" idx="12"/>
          </p:nvPr>
        </p:nvSpPr>
        <p:spPr/>
        <p:txBody>
          <a:bodyPr/>
          <a:lstStyle/>
          <a:p>
            <a:fld id="{5664DFB6-DF1F-4889-AB79-E8DF353A2CAD}" type="slidenum">
              <a:rPr lang="en-US"/>
              <a:pPr/>
              <a:t>1</a:t>
            </a:fld>
            <a:endParaRPr lang="en-US"/>
          </a:p>
        </p:txBody>
      </p:sp>
      <p:sp>
        <p:nvSpPr>
          <p:cNvPr id="2051" name="Text Box 3"/>
          <p:cNvSpPr txBox="1">
            <a:spLocks noChangeArrowheads="1"/>
          </p:cNvSpPr>
          <p:nvPr/>
        </p:nvSpPr>
        <p:spPr bwMode="auto">
          <a:xfrm>
            <a:off x="3200400" y="3581400"/>
            <a:ext cx="5181600" cy="1370013"/>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pPr>
            <a:r>
              <a:rPr lang="en-US" b="1" i="1"/>
              <a:t>“One today is worth two tomorrows.”</a:t>
            </a:r>
            <a:br>
              <a:rPr lang="en-US" b="1" i="1"/>
            </a:br>
            <a:r>
              <a:rPr lang="en-US" b="1" i="1"/>
              <a:t>                             Ben Franklin</a:t>
            </a:r>
          </a:p>
          <a:p>
            <a:pPr marL="457200" indent="-457200">
              <a:spcBef>
                <a:spcPct val="50000"/>
              </a:spcBef>
            </a:pPr>
            <a:endParaRPr lang="en-US" b="1"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83880" cy="1051560"/>
          </a:xfrm>
        </p:spPr>
        <p:txBody>
          <a:bodyPr>
            <a:normAutofit fontScale="90000"/>
          </a:bodyPr>
          <a:lstStyle/>
          <a:p>
            <a:r>
              <a:rPr lang="en-US" dirty="0" smtClean="0"/>
              <a:t>Introduce </a:t>
            </a:r>
            <a:r>
              <a:rPr lang="en-US" dirty="0" smtClean="0"/>
              <a:t>and </a:t>
            </a:r>
            <a:r>
              <a:rPr lang="en-US" dirty="0" smtClean="0"/>
              <a:t>idea to contradict</a:t>
            </a:r>
            <a:endParaRPr lang="en-US" dirty="0"/>
          </a:p>
        </p:txBody>
      </p:sp>
      <p:sp>
        <p:nvSpPr>
          <p:cNvPr id="3" name="Content Placeholder 2"/>
          <p:cNvSpPr>
            <a:spLocks noGrp="1"/>
          </p:cNvSpPr>
          <p:nvPr>
            <p:ph idx="1"/>
          </p:nvPr>
        </p:nvSpPr>
        <p:spPr>
          <a:xfrm>
            <a:off x="609600" y="1447800"/>
            <a:ext cx="8183880" cy="4492752"/>
          </a:xfrm>
        </p:spPr>
        <p:txBody>
          <a:bodyPr>
            <a:normAutofit fontScale="92500" lnSpcReduction="10000"/>
          </a:bodyPr>
          <a:lstStyle/>
          <a:p>
            <a:r>
              <a:rPr lang="en-US" dirty="0" smtClean="0"/>
              <a:t>In contemporary America, most people believe that there is no such thing as a perfect marriage. However, in Victorian Norway, they did not hold the same beliefs. </a:t>
            </a:r>
          </a:p>
          <a:p>
            <a:endParaRPr lang="en-US" dirty="0"/>
          </a:p>
          <a:p>
            <a:r>
              <a:rPr lang="en-US" dirty="0" smtClean="0"/>
              <a:t>Many people believe that they are outside the influence of their society—they are individuals shaped only by their own personality. Henrik </a:t>
            </a:r>
            <a:r>
              <a:rPr lang="en-US" dirty="0" err="1" smtClean="0"/>
              <a:t>Isben’s</a:t>
            </a:r>
            <a:r>
              <a:rPr lang="en-US" dirty="0" smtClean="0"/>
              <a:t> </a:t>
            </a:r>
            <a:r>
              <a:rPr lang="en-US" i="1" dirty="0" smtClean="0"/>
              <a:t>A Doll’s House </a:t>
            </a:r>
            <a:r>
              <a:rPr lang="en-US" dirty="0" smtClean="0"/>
              <a:t>suggests that everyone is far more shaped by their society than they may realize.</a:t>
            </a:r>
            <a:endParaRPr lang="en-US" dirty="0"/>
          </a:p>
        </p:txBody>
      </p:sp>
      <p:sp>
        <p:nvSpPr>
          <p:cNvPr id="5" name="Slide Number Placeholder 4"/>
          <p:cNvSpPr>
            <a:spLocks noGrp="1"/>
          </p:cNvSpPr>
          <p:nvPr>
            <p:ph type="sldNum" sz="quarter" idx="12"/>
          </p:nvPr>
        </p:nvSpPr>
        <p:spPr/>
        <p:txBody>
          <a:bodyPr/>
          <a:lstStyle/>
          <a:p>
            <a:fld id="{96991B04-4C50-449F-B22B-66D97A53C087}" type="slidenum">
              <a:rPr lang="en-US" smtClean="0"/>
              <a:pPr/>
              <a:t>10</a:t>
            </a:fld>
            <a:endParaRPr lang="en-US"/>
          </a:p>
        </p:txBody>
      </p:sp>
    </p:spTree>
    <p:extLst>
      <p:ext uri="{BB962C8B-B14F-4D97-AF65-F5344CB8AC3E}">
        <p14:creationId xmlns:p14="http://schemas.microsoft.com/office/powerpoint/2010/main" val="625605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685800" y="0"/>
            <a:ext cx="7772400" cy="1143000"/>
          </a:xfrm>
        </p:spPr>
        <p:txBody>
          <a:bodyPr/>
          <a:lstStyle/>
          <a:p>
            <a:r>
              <a:rPr lang="en-US"/>
              <a:t> Quotation introduction</a:t>
            </a:r>
          </a:p>
        </p:txBody>
      </p:sp>
      <p:sp>
        <p:nvSpPr>
          <p:cNvPr id="20483" name="Rectangle 1027"/>
          <p:cNvSpPr>
            <a:spLocks noGrp="1" noChangeArrowheads="1"/>
          </p:cNvSpPr>
          <p:nvPr>
            <p:ph idx="1"/>
          </p:nvPr>
        </p:nvSpPr>
        <p:spPr>
          <a:xfrm>
            <a:off x="533400" y="990600"/>
            <a:ext cx="7772400" cy="5334000"/>
          </a:xfrm>
        </p:spPr>
        <p:txBody>
          <a:bodyPr>
            <a:normAutofit/>
          </a:bodyPr>
          <a:lstStyle/>
          <a:p>
            <a:pPr>
              <a:lnSpc>
                <a:spcPct val="90000"/>
              </a:lnSpc>
            </a:pPr>
            <a:r>
              <a:rPr lang="en-US" sz="2800" dirty="0"/>
              <a:t>A recent article in Time magazine states that the viewing of extremely violent television shows is the number one cause of violence in our inner cities. </a:t>
            </a:r>
            <a:endParaRPr lang="en-US" sz="2800" dirty="0" smtClean="0"/>
          </a:p>
          <a:p>
            <a:pPr>
              <a:lnSpc>
                <a:spcPct val="90000"/>
              </a:lnSpc>
            </a:pPr>
            <a:endParaRPr lang="en-US" sz="2800" dirty="0"/>
          </a:p>
          <a:p>
            <a:pPr>
              <a:lnSpc>
                <a:spcPct val="90000"/>
              </a:lnSpc>
            </a:pPr>
            <a:r>
              <a:rPr lang="en-US" sz="2800" dirty="0"/>
              <a:t>The Monitor recently conducted a study and concluded that students in public schools where uniforms are mandatory have less problems and perform better academically.</a:t>
            </a:r>
          </a:p>
          <a:p>
            <a:pPr>
              <a:lnSpc>
                <a:spcPct val="90000"/>
              </a:lnSpc>
              <a:buFontTx/>
              <a:buNone/>
            </a:pPr>
            <a:r>
              <a:rPr lang="en-US" sz="2800" dirty="0" smtClean="0"/>
              <a:t>    </a:t>
            </a:r>
            <a:endParaRPr lang="en-US" sz="1800" b="1" i="1" dirty="0">
              <a:solidFill>
                <a:srgbClr val="FFFF00"/>
              </a:solidFill>
            </a:endParaRPr>
          </a:p>
        </p:txBody>
      </p:sp>
      <p:sp>
        <p:nvSpPr>
          <p:cNvPr id="5" name="Slide Number Placeholder 4"/>
          <p:cNvSpPr>
            <a:spLocks noGrp="1"/>
          </p:cNvSpPr>
          <p:nvPr>
            <p:ph type="sldNum" sz="quarter" idx="12"/>
          </p:nvPr>
        </p:nvSpPr>
        <p:spPr/>
        <p:txBody>
          <a:bodyPr/>
          <a:lstStyle/>
          <a:p>
            <a:fld id="{F21B77B3-67CA-43DF-9417-BB0563D564F4}"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457200" y="381000"/>
            <a:ext cx="8183880" cy="1051560"/>
          </a:xfrm>
        </p:spPr>
        <p:txBody>
          <a:bodyPr>
            <a:normAutofit fontScale="90000"/>
          </a:bodyPr>
          <a:lstStyle/>
          <a:p>
            <a:r>
              <a:rPr lang="en-US" dirty="0"/>
              <a:t>Examples of question introduction</a:t>
            </a:r>
          </a:p>
        </p:txBody>
      </p:sp>
      <p:sp>
        <p:nvSpPr>
          <p:cNvPr id="17411" name="Rectangle 1027"/>
          <p:cNvSpPr>
            <a:spLocks noGrp="1" noChangeArrowheads="1"/>
          </p:cNvSpPr>
          <p:nvPr>
            <p:ph idx="1"/>
          </p:nvPr>
        </p:nvSpPr>
        <p:spPr>
          <a:xfrm>
            <a:off x="533400" y="1524000"/>
            <a:ext cx="8183880" cy="4187952"/>
          </a:xfrm>
        </p:spPr>
        <p:txBody>
          <a:bodyPr/>
          <a:lstStyle/>
          <a:p>
            <a:pPr>
              <a:lnSpc>
                <a:spcPct val="90000"/>
              </a:lnSpc>
            </a:pPr>
            <a:r>
              <a:rPr lang="en-US" sz="2800" dirty="0"/>
              <a:t>Are you ever bothered  by  the excessive violence on prime time  television?</a:t>
            </a:r>
          </a:p>
          <a:p>
            <a:pPr>
              <a:lnSpc>
                <a:spcPct val="90000"/>
              </a:lnSpc>
              <a:buFontTx/>
              <a:buNone/>
            </a:pPr>
            <a:endParaRPr lang="en-US" sz="2800" dirty="0"/>
          </a:p>
          <a:p>
            <a:pPr>
              <a:lnSpc>
                <a:spcPct val="90000"/>
              </a:lnSpc>
            </a:pPr>
            <a:r>
              <a:rPr lang="en-US" sz="2800" dirty="0"/>
              <a:t>Do you think that to improve our public school education the students should be required to wear uniforms</a:t>
            </a:r>
            <a:r>
              <a:rPr lang="en-US" sz="2800" dirty="0" smtClean="0"/>
              <a:t>?</a:t>
            </a:r>
          </a:p>
          <a:p>
            <a:pPr>
              <a:lnSpc>
                <a:spcPct val="90000"/>
              </a:lnSpc>
            </a:pPr>
            <a:endParaRPr lang="en-US" sz="2800" dirty="0"/>
          </a:p>
        </p:txBody>
      </p:sp>
      <p:sp>
        <p:nvSpPr>
          <p:cNvPr id="5" name="Slide Number Placeholder 4"/>
          <p:cNvSpPr>
            <a:spLocks noGrp="1"/>
          </p:cNvSpPr>
          <p:nvPr>
            <p:ph type="sldNum" sz="quarter" idx="12"/>
          </p:nvPr>
        </p:nvSpPr>
        <p:spPr/>
        <p:txBody>
          <a:bodyPr/>
          <a:lstStyle/>
          <a:p>
            <a:fld id="{3EBDB811-8527-4833-ADE9-F669B61DA54A}"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457200" y="381000"/>
            <a:ext cx="8183880" cy="1051560"/>
          </a:xfrm>
        </p:spPr>
        <p:txBody>
          <a:bodyPr>
            <a:normAutofit/>
          </a:bodyPr>
          <a:lstStyle/>
          <a:p>
            <a:r>
              <a:rPr lang="en-US" dirty="0" smtClean="0"/>
              <a:t>Brief </a:t>
            </a:r>
            <a:r>
              <a:rPr lang="en-US" dirty="0" smtClean="0"/>
              <a:t>Introduction of the story</a:t>
            </a:r>
            <a:endParaRPr lang="en-US" dirty="0"/>
          </a:p>
        </p:txBody>
      </p:sp>
      <p:sp>
        <p:nvSpPr>
          <p:cNvPr id="17411" name="Rectangle 1027"/>
          <p:cNvSpPr>
            <a:spLocks noGrp="1" noChangeArrowheads="1"/>
          </p:cNvSpPr>
          <p:nvPr>
            <p:ph idx="1"/>
          </p:nvPr>
        </p:nvSpPr>
        <p:spPr>
          <a:xfrm>
            <a:off x="533400" y="1524000"/>
            <a:ext cx="8183880" cy="4187952"/>
          </a:xfrm>
        </p:spPr>
        <p:txBody>
          <a:bodyPr/>
          <a:lstStyle/>
          <a:p>
            <a:pPr>
              <a:lnSpc>
                <a:spcPct val="90000"/>
              </a:lnSpc>
            </a:pPr>
            <a:r>
              <a:rPr lang="en-US" sz="2800" dirty="0" smtClean="0"/>
              <a:t>After the hook, you need to have a brief </a:t>
            </a:r>
            <a:r>
              <a:rPr lang="en-US" dirty="0" smtClean="0"/>
              <a:t>summary of the story. </a:t>
            </a:r>
          </a:p>
          <a:p>
            <a:pPr>
              <a:lnSpc>
                <a:spcPct val="90000"/>
              </a:lnSpc>
            </a:pPr>
            <a:endParaRPr lang="en-US" sz="2800" dirty="0"/>
          </a:p>
          <a:p>
            <a:pPr>
              <a:lnSpc>
                <a:spcPct val="90000"/>
              </a:lnSpc>
            </a:pPr>
            <a:r>
              <a:rPr lang="en-US" dirty="0" smtClean="0"/>
              <a:t>This should be no more than 2 sentences. </a:t>
            </a:r>
          </a:p>
          <a:p>
            <a:pPr>
              <a:lnSpc>
                <a:spcPct val="90000"/>
              </a:lnSpc>
            </a:pPr>
            <a:endParaRPr lang="en-US" sz="2800" dirty="0"/>
          </a:p>
          <a:p>
            <a:pPr>
              <a:lnSpc>
                <a:spcPct val="90000"/>
              </a:lnSpc>
            </a:pPr>
            <a:r>
              <a:rPr lang="en-US" dirty="0" smtClean="0"/>
              <a:t>For example: </a:t>
            </a:r>
          </a:p>
          <a:p>
            <a:pPr>
              <a:lnSpc>
                <a:spcPct val="90000"/>
              </a:lnSpc>
            </a:pPr>
            <a:r>
              <a:rPr lang="en-US" dirty="0" smtClean="0"/>
              <a:t>In the story “Just Lather, That’s All”, a rebel barber has to decide whether or not to kill his enemy when he comes in for </a:t>
            </a:r>
            <a:r>
              <a:rPr lang="en-US" smtClean="0"/>
              <a:t>a shave. </a:t>
            </a:r>
            <a:endParaRPr lang="en-US" sz="2800" dirty="0" smtClean="0"/>
          </a:p>
          <a:p>
            <a:pPr>
              <a:lnSpc>
                <a:spcPct val="90000"/>
              </a:lnSpc>
            </a:pPr>
            <a:endParaRPr lang="en-US" sz="2800" dirty="0"/>
          </a:p>
        </p:txBody>
      </p:sp>
      <p:sp>
        <p:nvSpPr>
          <p:cNvPr id="5" name="Slide Number Placeholder 4"/>
          <p:cNvSpPr>
            <a:spLocks noGrp="1"/>
          </p:cNvSpPr>
          <p:nvPr>
            <p:ph type="sldNum" sz="quarter" idx="12"/>
          </p:nvPr>
        </p:nvSpPr>
        <p:spPr/>
        <p:txBody>
          <a:bodyPr/>
          <a:lstStyle/>
          <a:p>
            <a:fld id="{3EBDB811-8527-4833-ADE9-F669B61DA54A}" type="slidenum">
              <a:rPr lang="en-US"/>
              <a:pPr/>
              <a:t>13</a:t>
            </a:fld>
            <a:endParaRPr lang="en-US"/>
          </a:p>
        </p:txBody>
      </p:sp>
    </p:spTree>
    <p:extLst>
      <p:ext uri="{BB962C8B-B14F-4D97-AF65-F5344CB8AC3E}">
        <p14:creationId xmlns:p14="http://schemas.microsoft.com/office/powerpoint/2010/main" val="804089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50838"/>
            <a:ext cx="6096000" cy="715962"/>
          </a:xfrm>
        </p:spPr>
        <p:txBody>
          <a:bodyPr/>
          <a:lstStyle/>
          <a:p>
            <a:r>
              <a:rPr lang="en-US"/>
              <a:t>Quotation introduction</a:t>
            </a:r>
          </a:p>
        </p:txBody>
      </p:sp>
      <p:sp>
        <p:nvSpPr>
          <p:cNvPr id="16387" name="Rectangle 3"/>
          <p:cNvSpPr>
            <a:spLocks noGrp="1" noChangeArrowheads="1"/>
          </p:cNvSpPr>
          <p:nvPr>
            <p:ph idx="1"/>
          </p:nvPr>
        </p:nvSpPr>
        <p:spPr>
          <a:xfrm>
            <a:off x="0" y="1143000"/>
            <a:ext cx="6781800" cy="5486400"/>
          </a:xfrm>
        </p:spPr>
        <p:txBody>
          <a:bodyPr>
            <a:noAutofit/>
          </a:bodyPr>
          <a:lstStyle/>
          <a:p>
            <a:pPr marL="338138" lvl="1" indent="350838">
              <a:lnSpc>
                <a:spcPct val="90000"/>
              </a:lnSpc>
              <a:buFontTx/>
              <a:buNone/>
            </a:pPr>
            <a:r>
              <a:rPr lang="en-US" sz="1600" dirty="0" smtClean="0">
                <a:solidFill>
                  <a:schemeClr val="tx1"/>
                </a:solidFill>
                <a:latin typeface="+mn-lt"/>
              </a:rPr>
              <a:t>“</a:t>
            </a:r>
            <a:r>
              <a:rPr lang="en-US" sz="1600" dirty="0" smtClean="0">
                <a:solidFill>
                  <a:srgbClr val="7030A0"/>
                </a:solidFill>
                <a:latin typeface="+mn-lt"/>
              </a:rPr>
              <a:t>Life…is </a:t>
            </a:r>
            <a:r>
              <a:rPr lang="en-US" sz="1600" dirty="0">
                <a:solidFill>
                  <a:srgbClr val="7030A0"/>
                </a:solidFill>
                <a:latin typeface="+mn-lt"/>
              </a:rPr>
              <a:t>composed of the most unpredictable, disparate, and contradictory elements,” according </a:t>
            </a:r>
            <a:r>
              <a:rPr lang="en-US" sz="1600" dirty="0" smtClean="0">
                <a:solidFill>
                  <a:srgbClr val="7030A0"/>
                </a:solidFill>
                <a:latin typeface="+mn-lt"/>
              </a:rPr>
              <a:t>to </a:t>
            </a:r>
            <a:r>
              <a:rPr lang="en-US" sz="1600" dirty="0">
                <a:solidFill>
                  <a:srgbClr val="7030A0"/>
                </a:solidFill>
                <a:latin typeface="+mn-lt"/>
              </a:rPr>
              <a:t>Guy de Maupassant.  “It is brutal, inconsequential, and disconnected, full of inexplicable, illogical catastrophes” (“The Writer’s Goal" 897).</a:t>
            </a:r>
            <a:r>
              <a:rPr lang="en-US" sz="1600" dirty="0">
                <a:solidFill>
                  <a:schemeClr val="tx1"/>
                </a:solidFill>
                <a:latin typeface="+mn-lt"/>
              </a:rPr>
              <a:t>  </a:t>
            </a:r>
            <a:r>
              <a:rPr lang="en-US" sz="1600" dirty="0">
                <a:solidFill>
                  <a:srgbClr val="C00000"/>
                </a:solidFill>
                <a:latin typeface="+mn-lt"/>
              </a:rPr>
              <a:t>Utterly to the point with his words, Guy de </a:t>
            </a:r>
            <a:r>
              <a:rPr lang="en-US" sz="1600" dirty="0" err="1">
                <a:solidFill>
                  <a:srgbClr val="C00000"/>
                </a:solidFill>
                <a:latin typeface="+mn-lt"/>
              </a:rPr>
              <a:t>Maupassant’s</a:t>
            </a:r>
            <a:r>
              <a:rPr lang="en-US" sz="1600" dirty="0">
                <a:solidFill>
                  <a:srgbClr val="C00000"/>
                </a:solidFill>
                <a:latin typeface="+mn-lt"/>
              </a:rPr>
              <a:t> fame as a writer </a:t>
            </a:r>
            <a:r>
              <a:rPr lang="en-US" sz="1600" dirty="0" smtClean="0">
                <a:solidFill>
                  <a:srgbClr val="C00000"/>
                </a:solidFill>
                <a:latin typeface="+mn-lt"/>
              </a:rPr>
              <a:t>stems </a:t>
            </a:r>
            <a:r>
              <a:rPr lang="en-US" sz="1600" dirty="0">
                <a:solidFill>
                  <a:srgbClr val="C00000"/>
                </a:solidFill>
                <a:latin typeface="+mn-lt"/>
              </a:rPr>
              <a:t>from his “direct and simple way” of telling readers what he observed (Chopin 861).  His short story, “The Necklace,” is no exception.  “The Necklace” is evidence of the literary realism that dominated literature during the 19</a:t>
            </a:r>
            <a:r>
              <a:rPr lang="en-US" sz="1600" baseline="30000" dirty="0">
                <a:solidFill>
                  <a:srgbClr val="C00000"/>
                </a:solidFill>
                <a:latin typeface="+mn-lt"/>
              </a:rPr>
              <a:t>th</a:t>
            </a:r>
            <a:r>
              <a:rPr lang="en-US" sz="1600" dirty="0">
                <a:solidFill>
                  <a:srgbClr val="C00000"/>
                </a:solidFill>
                <a:latin typeface="+mn-lt"/>
              </a:rPr>
              <a:t> century. </a:t>
            </a:r>
            <a:r>
              <a:rPr lang="en-US" sz="1600" dirty="0" smtClean="0">
                <a:solidFill>
                  <a:srgbClr val="C00000"/>
                </a:solidFill>
                <a:latin typeface="+mn-lt"/>
              </a:rPr>
              <a:t>In </a:t>
            </a:r>
            <a:r>
              <a:rPr lang="en-US" sz="1600" dirty="0">
                <a:solidFill>
                  <a:srgbClr val="C00000"/>
                </a:solidFill>
                <a:latin typeface="+mn-lt"/>
              </a:rPr>
              <a:t>“The Necklace,” Maupassant describes an unhappy woman, born to a poor family and married to a poor husband, who suffers “ceaselessly” from her lower-class lifestyle, “[…] feeling herself born for all the delicacies and all the luxuries”  (Maupassant 524).</a:t>
            </a:r>
            <a:r>
              <a:rPr lang="en-US" sz="1600" dirty="0">
                <a:solidFill>
                  <a:schemeClr val="accent2">
                    <a:lumMod val="60000"/>
                    <a:lumOff val="40000"/>
                  </a:schemeClr>
                </a:solidFill>
                <a:latin typeface="+mn-lt"/>
              </a:rPr>
              <a:t> </a:t>
            </a:r>
            <a:r>
              <a:rPr lang="en-US" sz="1600" dirty="0">
                <a:solidFill>
                  <a:srgbClr val="006C31"/>
                </a:solidFill>
                <a:latin typeface="+mn-lt"/>
              </a:rPr>
              <a:t> Through the unfolding of the plot and the exquisite characterization of </a:t>
            </a:r>
            <a:r>
              <a:rPr lang="en-US" sz="1600" dirty="0" err="1">
                <a:solidFill>
                  <a:srgbClr val="006C31"/>
                </a:solidFill>
                <a:latin typeface="+mn-lt"/>
              </a:rPr>
              <a:t>Mathilde</a:t>
            </a:r>
            <a:r>
              <a:rPr lang="en-US" sz="1600" dirty="0">
                <a:solidFill>
                  <a:srgbClr val="006C31"/>
                </a:solidFill>
                <a:latin typeface="+mn-lt"/>
              </a:rPr>
              <a:t> and her husband, Maupassant offers readers a dramatic account of what could happen when a person is not satisfied with her place in life.</a:t>
            </a:r>
            <a:endParaRPr lang="en-US" sz="1600" dirty="0">
              <a:solidFill>
                <a:srgbClr val="006C31"/>
              </a:solidFill>
            </a:endParaRPr>
          </a:p>
        </p:txBody>
      </p:sp>
      <p:sp>
        <p:nvSpPr>
          <p:cNvPr id="8" name="Slide Number Placeholder 4"/>
          <p:cNvSpPr>
            <a:spLocks noGrp="1"/>
          </p:cNvSpPr>
          <p:nvPr>
            <p:ph type="sldNum" sz="quarter" idx="12"/>
          </p:nvPr>
        </p:nvSpPr>
        <p:spPr/>
        <p:txBody>
          <a:bodyPr/>
          <a:lstStyle/>
          <a:p>
            <a:fld id="{FB6A6957-B127-4825-ABAB-60E6CE41129F}" type="slidenum">
              <a:rPr lang="en-US"/>
              <a:pPr/>
              <a:t>14</a:t>
            </a:fld>
            <a:endParaRPr lang="en-US"/>
          </a:p>
        </p:txBody>
      </p:sp>
      <p:sp>
        <p:nvSpPr>
          <p:cNvPr id="9" name="WordArt 4"/>
          <p:cNvSpPr>
            <a:spLocks noChangeArrowheads="1" noChangeShapeType="1" noTextEdit="1"/>
          </p:cNvSpPr>
          <p:nvPr/>
        </p:nvSpPr>
        <p:spPr bwMode="auto">
          <a:xfrm>
            <a:off x="6781800" y="1447800"/>
            <a:ext cx="2066925" cy="495300"/>
          </a:xfrm>
          <a:prstGeom prst="rect">
            <a:avLst/>
          </a:prstGeom>
        </p:spPr>
        <p:txBody>
          <a:bodyPr wrap="none" fromWordArt="1">
            <a:prstTxWarp prst="textPlain">
              <a:avLst>
                <a:gd name="adj" fmla="val 50000"/>
              </a:avLst>
            </a:prstTxWarp>
          </a:bodyPr>
          <a:lstStyle/>
          <a:p>
            <a:pPr algn="ctr"/>
            <a:r>
              <a:rPr lang="en-US" sz="2800" kern="10" dirty="0" smtClean="0">
                <a:ln w="12700" cap="sq">
                  <a:solidFill>
                    <a:srgbClr val="3333CC"/>
                  </a:solidFill>
                  <a:round/>
                  <a:headEnd type="none" w="sm" len="sm"/>
                  <a:tailEnd type="none" w="sm" len="sm"/>
                </a:ln>
                <a:solidFill>
                  <a:srgbClr val="B2B2B2">
                    <a:alpha val="50000"/>
                  </a:srgbClr>
                </a:solidFill>
                <a:effectLst>
                  <a:outerShdw dist="45791" dir="2021404" algn="ctr" rotWithShape="0">
                    <a:srgbClr val="9999FF"/>
                  </a:outerShdw>
                </a:effectLst>
                <a:latin typeface="Arial Black"/>
              </a:rPr>
              <a:t>Hook</a:t>
            </a:r>
            <a:endParaRPr lang="en-US" sz="2800" kern="10" dirty="0">
              <a:ln w="12700" cap="sq">
                <a:solidFill>
                  <a:srgbClr val="3333CC"/>
                </a:solidFill>
                <a:round/>
                <a:headEnd type="none" w="sm" len="sm"/>
                <a:tailEnd type="none" w="sm" len="sm"/>
              </a:ln>
              <a:solidFill>
                <a:srgbClr val="B2B2B2">
                  <a:alpha val="50000"/>
                </a:srgbClr>
              </a:solidFill>
              <a:effectLst>
                <a:outerShdw dist="45791" dir="2021404" algn="ctr" rotWithShape="0">
                  <a:srgbClr val="9999FF"/>
                </a:outerShdw>
              </a:effectLst>
              <a:latin typeface="Arial Black"/>
            </a:endParaRPr>
          </a:p>
        </p:txBody>
      </p:sp>
      <p:sp>
        <p:nvSpPr>
          <p:cNvPr id="10" name="WordArt 6"/>
          <p:cNvSpPr>
            <a:spLocks noChangeArrowheads="1" noChangeShapeType="1" noTextEdit="1"/>
          </p:cNvSpPr>
          <p:nvPr/>
        </p:nvSpPr>
        <p:spPr bwMode="auto">
          <a:xfrm>
            <a:off x="7010400" y="2895600"/>
            <a:ext cx="2133600" cy="609600"/>
          </a:xfrm>
          <a:prstGeom prst="rect">
            <a:avLst/>
          </a:prstGeom>
        </p:spPr>
        <p:txBody>
          <a:bodyPr wrap="none" fromWordArt="1">
            <a:prstTxWarp prst="textPlain">
              <a:avLst>
                <a:gd name="adj" fmla="val 50000"/>
              </a:avLst>
            </a:prstTxWarp>
          </a:bodyPr>
          <a:lstStyle/>
          <a:p>
            <a:pPr algn="ctr"/>
            <a:r>
              <a:rPr lang="en-US" sz="2000" kern="10" dirty="0" smtClean="0">
                <a:ln w="12700" cap="sq">
                  <a:solidFill>
                    <a:srgbClr val="3333CC"/>
                  </a:solidFill>
                  <a:round/>
                  <a:headEnd type="none" w="sm" len="sm"/>
                  <a:tailEnd type="none" w="sm" len="sm"/>
                </a:ln>
                <a:solidFill>
                  <a:srgbClr val="B2B2B2">
                    <a:alpha val="50000"/>
                  </a:srgbClr>
                </a:solidFill>
                <a:effectLst>
                  <a:outerShdw dist="45791" dir="2021404" algn="ctr" rotWithShape="0">
                    <a:srgbClr val="9999FF"/>
                  </a:outerShdw>
                </a:effectLst>
                <a:latin typeface="Arial Black"/>
              </a:rPr>
              <a:t>Introduce the story</a:t>
            </a:r>
            <a:endParaRPr lang="en-US" sz="2000" kern="10" dirty="0">
              <a:ln w="12700" cap="sq">
                <a:solidFill>
                  <a:srgbClr val="3333CC"/>
                </a:solidFill>
                <a:round/>
                <a:headEnd type="none" w="sm" len="sm"/>
                <a:tailEnd type="none" w="sm" len="sm"/>
              </a:ln>
              <a:solidFill>
                <a:srgbClr val="B2B2B2">
                  <a:alpha val="50000"/>
                </a:srgbClr>
              </a:solidFill>
              <a:effectLst>
                <a:outerShdw dist="45791" dir="2021404" algn="ctr" rotWithShape="0">
                  <a:srgbClr val="9999FF"/>
                </a:outerShdw>
              </a:effectLst>
              <a:latin typeface="Arial Black"/>
            </a:endParaRPr>
          </a:p>
        </p:txBody>
      </p:sp>
      <p:sp>
        <p:nvSpPr>
          <p:cNvPr id="11" name="WordArt 5"/>
          <p:cNvSpPr>
            <a:spLocks noChangeArrowheads="1" noChangeShapeType="1" noTextEdit="1"/>
          </p:cNvSpPr>
          <p:nvPr/>
        </p:nvSpPr>
        <p:spPr bwMode="auto">
          <a:xfrm>
            <a:off x="7010400" y="4648200"/>
            <a:ext cx="2133600" cy="419100"/>
          </a:xfrm>
          <a:prstGeom prst="rect">
            <a:avLst/>
          </a:prstGeom>
        </p:spPr>
        <p:txBody>
          <a:bodyPr wrap="none" fromWordArt="1">
            <a:prstTxWarp prst="textPlain">
              <a:avLst>
                <a:gd name="adj" fmla="val 50000"/>
              </a:avLst>
            </a:prstTxWarp>
          </a:bodyPr>
          <a:lstStyle/>
          <a:p>
            <a:pPr algn="ctr"/>
            <a:r>
              <a:rPr lang="en-US" sz="2800" kern="10" dirty="0">
                <a:ln w="12700" cap="sq">
                  <a:solidFill>
                    <a:srgbClr val="3333CC"/>
                  </a:solidFill>
                  <a:round/>
                  <a:headEnd type="none" w="sm" len="sm"/>
                  <a:tailEnd type="none" w="sm" len="sm"/>
                </a:ln>
                <a:solidFill>
                  <a:srgbClr val="B2B2B2">
                    <a:alpha val="50000"/>
                  </a:srgbClr>
                </a:solidFill>
                <a:effectLst>
                  <a:outerShdw dist="45791" dir="2021404" algn="ctr" rotWithShape="0">
                    <a:srgbClr val="9999FF"/>
                  </a:outerShdw>
                </a:effectLst>
                <a:latin typeface="Arial Black"/>
              </a:rPr>
              <a:t>Thesis sentence</a:t>
            </a:r>
          </a:p>
        </p:txBody>
      </p:sp>
      <p:sp>
        <p:nvSpPr>
          <p:cNvPr id="12" name="AutoShape 9"/>
          <p:cNvSpPr>
            <a:spLocks/>
          </p:cNvSpPr>
          <p:nvPr/>
        </p:nvSpPr>
        <p:spPr bwMode="auto">
          <a:xfrm>
            <a:off x="6629400" y="2209800"/>
            <a:ext cx="381000" cy="1981200"/>
          </a:xfrm>
          <a:prstGeom prst="rightBrace">
            <a:avLst>
              <a:gd name="adj1" fmla="val 36667"/>
              <a:gd name="adj2" fmla="val 50000"/>
            </a:avLst>
          </a:prstGeom>
          <a:noFill/>
          <a:ln w="28575" cap="sq">
            <a:solidFill>
              <a:schemeClr val="tx1"/>
            </a:solidFill>
            <a:round/>
            <a:headEnd type="none" w="sm" len="sm"/>
            <a:tailEnd type="none" w="sm" len="sm"/>
          </a:ln>
          <a:effectLst/>
        </p:spPr>
        <p:txBody>
          <a:bodyPr wrap="none" anchor="ctr"/>
          <a:lstStyle/>
          <a:p>
            <a:endParaRPr lang="en-US"/>
          </a:p>
        </p:txBody>
      </p:sp>
      <p:sp>
        <p:nvSpPr>
          <p:cNvPr id="13" name="AutoShape 9"/>
          <p:cNvSpPr>
            <a:spLocks/>
          </p:cNvSpPr>
          <p:nvPr/>
        </p:nvSpPr>
        <p:spPr bwMode="auto">
          <a:xfrm>
            <a:off x="6553200" y="1219200"/>
            <a:ext cx="228600" cy="914400"/>
          </a:xfrm>
          <a:prstGeom prst="rightBrace">
            <a:avLst>
              <a:gd name="adj1" fmla="val 36667"/>
              <a:gd name="adj2" fmla="val 50000"/>
            </a:avLst>
          </a:prstGeom>
          <a:noFill/>
          <a:ln w="28575" cap="sq">
            <a:solidFill>
              <a:schemeClr val="tx1"/>
            </a:solidFill>
            <a:round/>
            <a:headEnd type="none" w="sm" len="sm"/>
            <a:tailEnd type="none" w="sm" len="sm"/>
          </a:ln>
          <a:effectLst/>
        </p:spPr>
        <p:txBody>
          <a:bodyPr wrap="none" anchor="ctr"/>
          <a:lstStyle/>
          <a:p>
            <a:endParaRPr lang="en-US"/>
          </a:p>
        </p:txBody>
      </p:sp>
      <p:sp>
        <p:nvSpPr>
          <p:cNvPr id="14" name="AutoShape 9"/>
          <p:cNvSpPr>
            <a:spLocks/>
          </p:cNvSpPr>
          <p:nvPr/>
        </p:nvSpPr>
        <p:spPr bwMode="auto">
          <a:xfrm>
            <a:off x="6629400" y="4495800"/>
            <a:ext cx="228600" cy="685800"/>
          </a:xfrm>
          <a:prstGeom prst="rightBrace">
            <a:avLst>
              <a:gd name="adj1" fmla="val 36667"/>
              <a:gd name="adj2" fmla="val 50000"/>
            </a:avLst>
          </a:prstGeom>
          <a:noFill/>
          <a:ln w="28575" cap="sq">
            <a:solidFill>
              <a:schemeClr val="tx1"/>
            </a:solidFill>
            <a:round/>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ox(out)">
                                      <p:cBhvr>
                                        <p:cTn id="7" dur="500"/>
                                        <p:tgtEl>
                                          <p:spTgt spid="1638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Final reminders !!!!</a:t>
            </a:r>
          </a:p>
        </p:txBody>
      </p:sp>
      <p:sp>
        <p:nvSpPr>
          <p:cNvPr id="25603" name="Rectangle 3"/>
          <p:cNvSpPr>
            <a:spLocks noGrp="1" noChangeArrowheads="1"/>
          </p:cNvSpPr>
          <p:nvPr>
            <p:ph idx="1"/>
          </p:nvPr>
        </p:nvSpPr>
        <p:spPr/>
        <p:txBody>
          <a:bodyPr/>
          <a:lstStyle/>
          <a:p>
            <a:r>
              <a:rPr lang="en-US" dirty="0"/>
              <a:t>Be concise and to the point!</a:t>
            </a:r>
          </a:p>
          <a:p>
            <a:r>
              <a:rPr lang="en-US" dirty="0"/>
              <a:t>Do not go into too much detail!</a:t>
            </a:r>
          </a:p>
          <a:p>
            <a:r>
              <a:rPr lang="en-US" dirty="0" smtClean="0"/>
              <a:t>You </a:t>
            </a:r>
            <a:r>
              <a:rPr lang="en-US" dirty="0"/>
              <a:t>must do three things . . .</a:t>
            </a:r>
          </a:p>
          <a:p>
            <a:pPr>
              <a:buFontTx/>
              <a:buNone/>
            </a:pPr>
            <a:r>
              <a:rPr lang="en-US" dirty="0"/>
              <a:t>   		</a:t>
            </a:r>
            <a:r>
              <a:rPr lang="en-US" dirty="0" smtClean="0"/>
              <a:t>HOOK YOUR READER</a:t>
            </a:r>
            <a:endParaRPr lang="en-US" dirty="0"/>
          </a:p>
          <a:p>
            <a:pPr>
              <a:buFontTx/>
              <a:buNone/>
            </a:pPr>
            <a:r>
              <a:rPr lang="en-US" dirty="0"/>
              <a:t>		</a:t>
            </a:r>
            <a:r>
              <a:rPr lang="en-US" dirty="0" smtClean="0"/>
              <a:t>Introduce your story/book</a:t>
            </a:r>
            <a:endParaRPr lang="en-US" dirty="0"/>
          </a:p>
          <a:p>
            <a:pPr>
              <a:buFontTx/>
              <a:buNone/>
            </a:pPr>
            <a:r>
              <a:rPr lang="en-US" dirty="0" smtClean="0"/>
              <a:t>Include a thesis that states your argument and what you’re trying to prove   </a:t>
            </a:r>
            <a:endParaRPr lang="en-US" dirty="0"/>
          </a:p>
          <a:p>
            <a:endParaRPr lang="en-US" dirty="0"/>
          </a:p>
        </p:txBody>
      </p:sp>
      <p:sp>
        <p:nvSpPr>
          <p:cNvPr id="5" name="Slide Number Placeholder 4"/>
          <p:cNvSpPr>
            <a:spLocks noGrp="1"/>
          </p:cNvSpPr>
          <p:nvPr>
            <p:ph type="sldNum" sz="quarter" idx="12"/>
          </p:nvPr>
        </p:nvSpPr>
        <p:spPr/>
        <p:txBody>
          <a:bodyPr/>
          <a:lstStyle/>
          <a:p>
            <a:fld id="{E808C43C-5C1A-494C-B3BC-C5925FF5F9E6}" type="slidenum">
              <a:rPr lang="en-US"/>
              <a:pPr/>
              <a:t>15</a:t>
            </a:fld>
            <a:endParaRPr lang="en-US"/>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685800"/>
            <a:ext cx="7772400" cy="1206500"/>
          </a:xfrm>
        </p:spPr>
        <p:txBody>
          <a:bodyPr>
            <a:normAutofit fontScale="90000"/>
          </a:bodyPr>
          <a:lstStyle/>
          <a:p>
            <a:r>
              <a:rPr lang="en-US"/>
              <a:t>When you write an introductory paragraph,  keep in mind that  .  .  .</a:t>
            </a:r>
          </a:p>
        </p:txBody>
      </p:sp>
      <p:sp>
        <p:nvSpPr>
          <p:cNvPr id="6147" name="Rectangle 3"/>
          <p:cNvSpPr>
            <a:spLocks noGrp="1" noChangeArrowheads="1"/>
          </p:cNvSpPr>
          <p:nvPr>
            <p:ph idx="1"/>
          </p:nvPr>
        </p:nvSpPr>
        <p:spPr>
          <a:xfrm>
            <a:off x="838200" y="1905000"/>
            <a:ext cx="7772400" cy="4495800"/>
          </a:xfrm>
        </p:spPr>
        <p:txBody>
          <a:bodyPr/>
          <a:lstStyle/>
          <a:p>
            <a:r>
              <a:rPr lang="en-US"/>
              <a:t>Writing an introductory paragraph is like greeting someone.  The paragraph should be short and to the point like saying, “Hello!”</a:t>
            </a:r>
          </a:p>
          <a:p>
            <a:pPr>
              <a:buFontTx/>
              <a:buNone/>
            </a:pPr>
            <a:endParaRPr lang="en-US"/>
          </a:p>
          <a:p>
            <a:r>
              <a:rPr lang="en-US"/>
              <a:t>Also,  you don’t want to get into the meat of the essay.  Simply  give the  audience a concise idea of your essay’s purpose.  </a:t>
            </a:r>
          </a:p>
        </p:txBody>
      </p:sp>
      <p:sp>
        <p:nvSpPr>
          <p:cNvPr id="5" name="Slide Number Placeholder 4"/>
          <p:cNvSpPr>
            <a:spLocks noGrp="1"/>
          </p:cNvSpPr>
          <p:nvPr>
            <p:ph type="sldNum" sz="quarter" idx="12"/>
          </p:nvPr>
        </p:nvSpPr>
        <p:spPr/>
        <p:txBody>
          <a:bodyPr/>
          <a:lstStyle/>
          <a:p>
            <a:fld id="{02412115-291E-42E6-9AA8-609D04C7C2B3}"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685800" y="762000"/>
            <a:ext cx="7772400" cy="1143000"/>
          </a:xfrm>
        </p:spPr>
        <p:txBody>
          <a:bodyPr>
            <a:normAutofit fontScale="90000"/>
          </a:bodyPr>
          <a:lstStyle/>
          <a:p>
            <a:r>
              <a:rPr lang="en-US"/>
              <a:t>Remember that the introductory paragraph  .  .  .</a:t>
            </a:r>
            <a:br>
              <a:rPr lang="en-US"/>
            </a:br>
            <a:endParaRPr lang="en-US"/>
          </a:p>
        </p:txBody>
      </p:sp>
      <p:sp>
        <p:nvSpPr>
          <p:cNvPr id="7171" name="Rectangle 1027"/>
          <p:cNvSpPr>
            <a:spLocks noGrp="1" noChangeArrowheads="1"/>
          </p:cNvSpPr>
          <p:nvPr>
            <p:ph idx="1"/>
          </p:nvPr>
        </p:nvSpPr>
        <p:spPr>
          <a:xfrm>
            <a:off x="304800" y="1981200"/>
            <a:ext cx="8839200" cy="4419600"/>
          </a:xfrm>
        </p:spPr>
        <p:txBody>
          <a:bodyPr/>
          <a:lstStyle/>
          <a:p>
            <a:r>
              <a:rPr lang="en-US" dirty="0"/>
              <a:t> Is the most important paragraph of the </a:t>
            </a:r>
            <a:r>
              <a:rPr lang="en-US" dirty="0" smtClean="0"/>
              <a:t>essay</a:t>
            </a:r>
          </a:p>
          <a:p>
            <a:r>
              <a:rPr lang="en-US" dirty="0" smtClean="0"/>
              <a:t>Needs to be at least 6 sentences long</a:t>
            </a:r>
            <a:endParaRPr lang="en-US" dirty="0"/>
          </a:p>
          <a:p>
            <a:r>
              <a:rPr lang="en-US" dirty="0" smtClean="0"/>
              <a:t>Needs </a:t>
            </a:r>
            <a:r>
              <a:rPr lang="en-US" dirty="0"/>
              <a:t>to do three things</a:t>
            </a:r>
          </a:p>
          <a:p>
            <a:pPr lvl="1"/>
            <a:r>
              <a:rPr lang="en-US" dirty="0" smtClean="0"/>
              <a:t>Hook the reader with something interesting that is connected to your overall topic</a:t>
            </a:r>
          </a:p>
          <a:p>
            <a:pPr lvl="1"/>
            <a:r>
              <a:rPr lang="en-US" dirty="0" smtClean="0"/>
              <a:t>Briefly </a:t>
            </a:r>
            <a:r>
              <a:rPr lang="en-US" dirty="0"/>
              <a:t>introduce the </a:t>
            </a:r>
            <a:r>
              <a:rPr lang="en-US" dirty="0" smtClean="0"/>
              <a:t>story</a:t>
            </a:r>
            <a:endParaRPr lang="en-US" dirty="0"/>
          </a:p>
          <a:p>
            <a:pPr lvl="1"/>
            <a:r>
              <a:rPr lang="en-US" dirty="0"/>
              <a:t>Cleary state your </a:t>
            </a:r>
            <a:r>
              <a:rPr lang="en-US" dirty="0" smtClean="0"/>
              <a:t>thesis/argument. </a:t>
            </a:r>
          </a:p>
          <a:p>
            <a:pPr lvl="2"/>
            <a:r>
              <a:rPr lang="en-US" dirty="0" smtClean="0"/>
              <a:t>What are you trying to prove? </a:t>
            </a:r>
            <a:endParaRPr lang="en-US" dirty="0"/>
          </a:p>
        </p:txBody>
      </p:sp>
      <p:sp>
        <p:nvSpPr>
          <p:cNvPr id="5" name="Slide Number Placeholder 4"/>
          <p:cNvSpPr>
            <a:spLocks noGrp="1"/>
          </p:cNvSpPr>
          <p:nvPr>
            <p:ph type="sldNum" sz="quarter" idx="12"/>
          </p:nvPr>
        </p:nvSpPr>
        <p:spPr/>
        <p:txBody>
          <a:bodyPr/>
          <a:lstStyle/>
          <a:p>
            <a:fld id="{E3DB38E3-5B33-42A6-B44B-971E2E3E8768}"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048" y="457200"/>
            <a:ext cx="8183880" cy="1051560"/>
          </a:xfrm>
        </p:spPr>
        <p:txBody>
          <a:bodyPr/>
          <a:lstStyle/>
          <a:p>
            <a:r>
              <a:rPr lang="en-US" dirty="0" smtClean="0"/>
              <a:t>Thesis Statements</a:t>
            </a:r>
            <a:endParaRPr lang="en-US" dirty="0"/>
          </a:p>
        </p:txBody>
      </p:sp>
      <p:sp>
        <p:nvSpPr>
          <p:cNvPr id="3" name="Content Placeholder 2"/>
          <p:cNvSpPr>
            <a:spLocks noGrp="1"/>
          </p:cNvSpPr>
          <p:nvPr>
            <p:ph idx="1"/>
          </p:nvPr>
        </p:nvSpPr>
        <p:spPr>
          <a:xfrm>
            <a:off x="621648" y="1898777"/>
            <a:ext cx="8183880" cy="4187952"/>
          </a:xfrm>
        </p:spPr>
        <p:txBody>
          <a:bodyPr/>
          <a:lstStyle/>
          <a:p>
            <a:r>
              <a:rPr lang="en-US" dirty="0" smtClean="0"/>
              <a:t>Your thesis statement is the most important part of your essay since it is the statement you are trying to prove. </a:t>
            </a:r>
          </a:p>
          <a:p>
            <a:endParaRPr lang="en-US" dirty="0"/>
          </a:p>
          <a:p>
            <a:r>
              <a:rPr lang="en-US" dirty="0" smtClean="0"/>
              <a:t>For your essay, your thesis statement should include the THEME as well as the LITERARY device you will be discussing. </a:t>
            </a:r>
            <a:endParaRPr lang="en-US" dirty="0"/>
          </a:p>
        </p:txBody>
      </p:sp>
      <p:sp>
        <p:nvSpPr>
          <p:cNvPr id="5" name="Slide Number Placeholder 4"/>
          <p:cNvSpPr>
            <a:spLocks noGrp="1"/>
          </p:cNvSpPr>
          <p:nvPr>
            <p:ph type="sldNum" sz="quarter" idx="12"/>
          </p:nvPr>
        </p:nvSpPr>
        <p:spPr/>
        <p:txBody>
          <a:bodyPr/>
          <a:lstStyle/>
          <a:p>
            <a:fld id="{96991B04-4C50-449F-B22B-66D97A53C087}" type="slidenum">
              <a:rPr lang="en-US" smtClean="0"/>
              <a:pPr/>
              <a:t>4</a:t>
            </a:fld>
            <a:endParaRPr lang="en-US"/>
          </a:p>
        </p:txBody>
      </p:sp>
    </p:spTree>
    <p:extLst>
      <p:ext uri="{BB962C8B-B14F-4D97-AF65-F5344CB8AC3E}">
        <p14:creationId xmlns:p14="http://schemas.microsoft.com/office/powerpoint/2010/main" val="307258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048" y="457200"/>
            <a:ext cx="8183880" cy="1051560"/>
          </a:xfrm>
        </p:spPr>
        <p:txBody>
          <a:bodyPr/>
          <a:lstStyle/>
          <a:p>
            <a:r>
              <a:rPr lang="en-US" dirty="0" smtClean="0"/>
              <a:t>Thesis Statements</a:t>
            </a:r>
            <a:endParaRPr lang="en-US" dirty="0"/>
          </a:p>
        </p:txBody>
      </p:sp>
      <p:sp>
        <p:nvSpPr>
          <p:cNvPr id="3" name="Content Placeholder 2"/>
          <p:cNvSpPr>
            <a:spLocks noGrp="1"/>
          </p:cNvSpPr>
          <p:nvPr>
            <p:ph idx="1"/>
          </p:nvPr>
        </p:nvSpPr>
        <p:spPr>
          <a:xfrm>
            <a:off x="612123" y="1716341"/>
            <a:ext cx="8183880" cy="4187952"/>
          </a:xfrm>
        </p:spPr>
        <p:txBody>
          <a:bodyPr>
            <a:normAutofit lnSpcReduction="10000"/>
          </a:bodyPr>
          <a:lstStyle/>
          <a:p>
            <a:r>
              <a:rPr lang="en-US" dirty="0" smtClean="0"/>
              <a:t>Your thesis should use the following format:</a:t>
            </a:r>
          </a:p>
          <a:p>
            <a:pPr marL="0" indent="0">
              <a:buNone/>
            </a:pPr>
            <a:r>
              <a:rPr lang="en-US" dirty="0" smtClean="0"/>
              <a:t> </a:t>
            </a:r>
          </a:p>
          <a:p>
            <a:r>
              <a:rPr lang="en-US" dirty="0" smtClean="0"/>
              <a:t>Name of the story + literary device + theme </a:t>
            </a:r>
          </a:p>
          <a:p>
            <a:endParaRPr lang="en-US" dirty="0"/>
          </a:p>
          <a:p>
            <a:r>
              <a:rPr lang="en-US" dirty="0" smtClean="0"/>
              <a:t>For example: </a:t>
            </a:r>
          </a:p>
          <a:p>
            <a:r>
              <a:rPr lang="en-US" dirty="0" smtClean="0"/>
              <a:t>In “Just Lather, That’s All,” the author uses characterization to illustrate the idea that killing isn’t easy.</a:t>
            </a:r>
            <a:endParaRPr lang="en-US" dirty="0"/>
          </a:p>
        </p:txBody>
      </p:sp>
      <p:sp>
        <p:nvSpPr>
          <p:cNvPr id="5" name="Slide Number Placeholder 4"/>
          <p:cNvSpPr>
            <a:spLocks noGrp="1"/>
          </p:cNvSpPr>
          <p:nvPr>
            <p:ph type="sldNum" sz="quarter" idx="12"/>
          </p:nvPr>
        </p:nvSpPr>
        <p:spPr/>
        <p:txBody>
          <a:bodyPr/>
          <a:lstStyle/>
          <a:p>
            <a:fld id="{96991B04-4C50-449F-B22B-66D97A53C087}" type="slidenum">
              <a:rPr lang="en-US" smtClean="0"/>
              <a:pPr/>
              <a:t>5</a:t>
            </a:fld>
            <a:endParaRPr lang="en-US"/>
          </a:p>
        </p:txBody>
      </p:sp>
    </p:spTree>
    <p:extLst>
      <p:ext uri="{BB962C8B-B14F-4D97-AF65-F5344CB8AC3E}">
        <p14:creationId xmlns:p14="http://schemas.microsoft.com/office/powerpoint/2010/main" val="210548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048" y="457200"/>
            <a:ext cx="8183880" cy="1051560"/>
          </a:xfrm>
        </p:spPr>
        <p:txBody>
          <a:bodyPr/>
          <a:lstStyle/>
          <a:p>
            <a:r>
              <a:rPr lang="en-US" smtClean="0"/>
              <a:t>Thesis Statements</a:t>
            </a:r>
            <a:endParaRPr lang="en-US" dirty="0"/>
          </a:p>
        </p:txBody>
      </p:sp>
      <p:sp>
        <p:nvSpPr>
          <p:cNvPr id="3" name="Content Placeholder 2"/>
          <p:cNvSpPr>
            <a:spLocks noGrp="1"/>
          </p:cNvSpPr>
          <p:nvPr>
            <p:ph idx="1"/>
          </p:nvPr>
        </p:nvSpPr>
        <p:spPr>
          <a:xfrm>
            <a:off x="621648" y="1898777"/>
            <a:ext cx="8183880" cy="4187952"/>
          </a:xfrm>
        </p:spPr>
        <p:txBody>
          <a:bodyPr/>
          <a:lstStyle/>
          <a:p>
            <a:pPr marL="0" indent="0">
              <a:buNone/>
            </a:pPr>
            <a:r>
              <a:rPr lang="en-US" dirty="0" smtClean="0"/>
              <a:t>You try: </a:t>
            </a:r>
          </a:p>
          <a:p>
            <a:pPr marL="0" indent="0">
              <a:buNone/>
            </a:pPr>
            <a:endParaRPr lang="en-US" dirty="0" smtClean="0"/>
          </a:p>
          <a:p>
            <a:pPr marL="0" indent="0">
              <a:buNone/>
            </a:pPr>
            <a:r>
              <a:rPr lang="en-US" dirty="0" smtClean="0"/>
              <a:t>In ______________, the author uses ________________ to prove/illustrate the idea that_________________________.  </a:t>
            </a:r>
            <a:endParaRPr lang="en-US" dirty="0"/>
          </a:p>
        </p:txBody>
      </p:sp>
      <p:sp>
        <p:nvSpPr>
          <p:cNvPr id="5" name="Slide Number Placeholder 4"/>
          <p:cNvSpPr>
            <a:spLocks noGrp="1"/>
          </p:cNvSpPr>
          <p:nvPr>
            <p:ph type="sldNum" sz="quarter" idx="12"/>
          </p:nvPr>
        </p:nvSpPr>
        <p:spPr/>
        <p:txBody>
          <a:bodyPr/>
          <a:lstStyle/>
          <a:p>
            <a:fld id="{96991B04-4C50-449F-B22B-66D97A53C087}" type="slidenum">
              <a:rPr lang="en-US" smtClean="0"/>
              <a:pPr/>
              <a:t>6</a:t>
            </a:fld>
            <a:endParaRPr lang="en-US"/>
          </a:p>
        </p:txBody>
      </p:sp>
    </p:spTree>
    <p:extLst>
      <p:ext uri="{BB962C8B-B14F-4D97-AF65-F5344CB8AC3E}">
        <p14:creationId xmlns:p14="http://schemas.microsoft.com/office/powerpoint/2010/main" val="206406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048" y="457200"/>
            <a:ext cx="8183880" cy="1051560"/>
          </a:xfrm>
        </p:spPr>
        <p:txBody>
          <a:bodyPr/>
          <a:lstStyle/>
          <a:p>
            <a:r>
              <a:rPr lang="en-US" dirty="0" smtClean="0"/>
              <a:t>Intro Paragraph</a:t>
            </a:r>
            <a:endParaRPr lang="en-US" dirty="0"/>
          </a:p>
        </p:txBody>
      </p:sp>
      <p:sp>
        <p:nvSpPr>
          <p:cNvPr id="3" name="Content Placeholder 2"/>
          <p:cNvSpPr>
            <a:spLocks noGrp="1"/>
          </p:cNvSpPr>
          <p:nvPr>
            <p:ph idx="1"/>
          </p:nvPr>
        </p:nvSpPr>
        <p:spPr>
          <a:xfrm>
            <a:off x="621648" y="1898777"/>
            <a:ext cx="8183880" cy="4187952"/>
          </a:xfrm>
        </p:spPr>
        <p:txBody>
          <a:bodyPr/>
          <a:lstStyle/>
          <a:p>
            <a:r>
              <a:rPr lang="en-US" dirty="0" smtClean="0"/>
              <a:t>The thesis statement is the last sentence of your introduction. </a:t>
            </a:r>
          </a:p>
          <a:p>
            <a:endParaRPr lang="en-US" dirty="0"/>
          </a:p>
          <a:p>
            <a:r>
              <a:rPr lang="en-US" dirty="0" smtClean="0"/>
              <a:t>First you need to have a hook, and a brief summary of the story. </a:t>
            </a:r>
            <a:endParaRPr lang="en-US" dirty="0"/>
          </a:p>
        </p:txBody>
      </p:sp>
      <p:sp>
        <p:nvSpPr>
          <p:cNvPr id="5" name="Slide Number Placeholder 4"/>
          <p:cNvSpPr>
            <a:spLocks noGrp="1"/>
          </p:cNvSpPr>
          <p:nvPr>
            <p:ph type="sldNum" sz="quarter" idx="12"/>
          </p:nvPr>
        </p:nvSpPr>
        <p:spPr/>
        <p:txBody>
          <a:bodyPr/>
          <a:lstStyle/>
          <a:p>
            <a:fld id="{96991B04-4C50-449F-B22B-66D97A53C087}" type="slidenum">
              <a:rPr lang="en-US" smtClean="0"/>
              <a:pPr/>
              <a:t>7</a:t>
            </a:fld>
            <a:endParaRPr lang="en-US"/>
          </a:p>
        </p:txBody>
      </p:sp>
    </p:spTree>
    <p:extLst>
      <p:ext uri="{BB962C8B-B14F-4D97-AF65-F5344CB8AC3E}">
        <p14:creationId xmlns:p14="http://schemas.microsoft.com/office/powerpoint/2010/main" val="129632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371600" y="1143000"/>
            <a:ext cx="7772400" cy="1206500"/>
          </a:xfrm>
        </p:spPr>
        <p:txBody>
          <a:bodyPr>
            <a:normAutofit fontScale="90000"/>
          </a:bodyPr>
          <a:lstStyle/>
          <a:p>
            <a:r>
              <a:rPr lang="en-US" sz="5400" dirty="0"/>
              <a:t>Let us consider different types of </a:t>
            </a:r>
            <a:r>
              <a:rPr lang="en-US" sz="5400" dirty="0" smtClean="0"/>
              <a:t>hooks.  </a:t>
            </a:r>
            <a:r>
              <a:rPr lang="en-US" sz="5400" dirty="0"/>
              <a:t>.  .</a:t>
            </a:r>
          </a:p>
        </p:txBody>
      </p:sp>
      <p:sp>
        <p:nvSpPr>
          <p:cNvPr id="1027" name="Rectangle 3"/>
          <p:cNvSpPr>
            <a:spLocks noGrp="1" noChangeArrowheads="1"/>
          </p:cNvSpPr>
          <p:nvPr>
            <p:ph idx="1"/>
          </p:nvPr>
        </p:nvSpPr>
        <p:spPr>
          <a:xfrm>
            <a:off x="1028365" y="2362200"/>
            <a:ext cx="7772400" cy="4495800"/>
          </a:xfrm>
        </p:spPr>
        <p:txBody>
          <a:bodyPr/>
          <a:lstStyle/>
          <a:p>
            <a:r>
              <a:rPr lang="en-US" dirty="0"/>
              <a:t>General statement </a:t>
            </a:r>
            <a:r>
              <a:rPr lang="en-US" dirty="0" smtClean="0"/>
              <a:t>introduction (big idea</a:t>
            </a:r>
            <a:r>
              <a:rPr lang="en-US" dirty="0" smtClean="0"/>
              <a:t>)</a:t>
            </a:r>
            <a:endParaRPr lang="en-US" dirty="0"/>
          </a:p>
          <a:p>
            <a:endParaRPr lang="en-US" dirty="0"/>
          </a:p>
          <a:p>
            <a:r>
              <a:rPr lang="en-US" dirty="0" smtClean="0"/>
              <a:t>Introduce an idea to contradict </a:t>
            </a:r>
          </a:p>
          <a:p>
            <a:endParaRPr lang="en-US" dirty="0"/>
          </a:p>
          <a:p>
            <a:r>
              <a:rPr lang="en-US" dirty="0" smtClean="0"/>
              <a:t>Quotation introduction</a:t>
            </a:r>
          </a:p>
          <a:p>
            <a:endParaRPr lang="en-US" dirty="0" smtClean="0"/>
          </a:p>
          <a:p>
            <a:r>
              <a:rPr lang="en-US" dirty="0" smtClean="0"/>
              <a:t>Question introduction</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3B34EA3-2215-493B-88F5-0BC56D8443CA}"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04800"/>
            <a:ext cx="8183880" cy="1051560"/>
          </a:xfrm>
        </p:spPr>
        <p:txBody>
          <a:bodyPr>
            <a:normAutofit fontScale="90000"/>
          </a:bodyPr>
          <a:lstStyle/>
          <a:p>
            <a:r>
              <a:rPr lang="en-US" dirty="0"/>
              <a:t>Examples of general statement introduction</a:t>
            </a:r>
          </a:p>
        </p:txBody>
      </p:sp>
      <p:sp>
        <p:nvSpPr>
          <p:cNvPr id="18435" name="Rectangle 3"/>
          <p:cNvSpPr>
            <a:spLocks noGrp="1" noChangeArrowheads="1"/>
          </p:cNvSpPr>
          <p:nvPr>
            <p:ph idx="1"/>
          </p:nvPr>
        </p:nvSpPr>
        <p:spPr>
          <a:xfrm>
            <a:off x="441960" y="1417320"/>
            <a:ext cx="8183880" cy="5212080"/>
          </a:xfrm>
        </p:spPr>
        <p:txBody>
          <a:bodyPr>
            <a:normAutofit fontScale="92500" lnSpcReduction="10000"/>
          </a:bodyPr>
          <a:lstStyle/>
          <a:p>
            <a:pPr>
              <a:lnSpc>
                <a:spcPct val="90000"/>
              </a:lnSpc>
            </a:pPr>
            <a:r>
              <a:rPr lang="en-US" sz="2800" dirty="0"/>
              <a:t>Almost every time that you turn on the television you will find a number of shows which are extremely violent.</a:t>
            </a:r>
          </a:p>
          <a:p>
            <a:pPr>
              <a:lnSpc>
                <a:spcPct val="90000"/>
              </a:lnSpc>
              <a:buFontTx/>
              <a:buNone/>
            </a:pPr>
            <a:endParaRPr lang="en-US" sz="2800" dirty="0"/>
          </a:p>
          <a:p>
            <a:pPr>
              <a:lnSpc>
                <a:spcPct val="90000"/>
              </a:lnSpc>
            </a:pPr>
            <a:r>
              <a:rPr lang="en-US" sz="2800" dirty="0"/>
              <a:t>Many public schools have decided that their students should use uniforms.</a:t>
            </a:r>
          </a:p>
          <a:p>
            <a:pPr>
              <a:lnSpc>
                <a:spcPct val="90000"/>
              </a:lnSpc>
              <a:buFontTx/>
              <a:buNone/>
            </a:pPr>
            <a:endParaRPr lang="en-US" sz="2800" dirty="0"/>
          </a:p>
          <a:p>
            <a:pPr>
              <a:lnSpc>
                <a:spcPct val="90000"/>
              </a:lnSpc>
            </a:pPr>
            <a:r>
              <a:rPr lang="en-US" sz="2800" dirty="0"/>
              <a:t>In the United States of America the public burning of our flag  has become a common sight</a:t>
            </a:r>
            <a:r>
              <a:rPr lang="en-US" sz="2800" dirty="0" smtClean="0"/>
              <a:t>.</a:t>
            </a:r>
          </a:p>
          <a:p>
            <a:pPr>
              <a:lnSpc>
                <a:spcPct val="90000"/>
              </a:lnSpc>
            </a:pPr>
            <a:endParaRPr lang="en-US" sz="2800" dirty="0"/>
          </a:p>
          <a:p>
            <a:pPr>
              <a:lnSpc>
                <a:spcPct val="90000"/>
              </a:lnSpc>
              <a:buFontTx/>
              <a:buNone/>
            </a:pPr>
            <a:r>
              <a:rPr lang="en-US" sz="2000" b="1" i="1" dirty="0">
                <a:solidFill>
                  <a:srgbClr val="FFFF00"/>
                </a:solidFill>
              </a:rPr>
              <a:t>      </a:t>
            </a:r>
            <a:r>
              <a:rPr lang="en-US" sz="2000" b="1" i="1" dirty="0">
                <a:solidFill>
                  <a:srgbClr val="C00000"/>
                </a:solidFill>
              </a:rPr>
              <a:t>(These are three different example of  how you can begin your paragraph.  If you will notice in the first sentence you simply introduce </a:t>
            </a:r>
            <a:r>
              <a:rPr lang="en-US" sz="2000" b="1" i="1" dirty="0" smtClean="0">
                <a:solidFill>
                  <a:srgbClr val="C00000"/>
                </a:solidFill>
              </a:rPr>
              <a:t>a topic that will be considered throughout your paper</a:t>
            </a:r>
            <a:r>
              <a:rPr lang="en-US" sz="2000" b="1" i="1" dirty="0" smtClean="0">
                <a:solidFill>
                  <a:srgbClr val="FFFF00"/>
                </a:solidFill>
              </a:rPr>
              <a:t>. </a:t>
            </a:r>
            <a:endParaRPr lang="en-US" sz="2000" b="1" i="1" dirty="0">
              <a:solidFill>
                <a:srgbClr val="FFFF00"/>
              </a:solidFill>
            </a:endParaRPr>
          </a:p>
        </p:txBody>
      </p:sp>
      <p:sp>
        <p:nvSpPr>
          <p:cNvPr id="5" name="Slide Number Placeholder 4"/>
          <p:cNvSpPr>
            <a:spLocks noGrp="1"/>
          </p:cNvSpPr>
          <p:nvPr>
            <p:ph type="sldNum" sz="quarter" idx="12"/>
          </p:nvPr>
        </p:nvSpPr>
        <p:spPr/>
        <p:txBody>
          <a:bodyPr/>
          <a:lstStyle/>
          <a:p>
            <a:fld id="{FD6BDEF3-369A-4272-AAA9-20C12A3E69E3}" type="slidenum">
              <a:rPr lang="en-US"/>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994</TotalTime>
  <Words>714</Words>
  <Application>Microsoft Office PowerPoint</Application>
  <PresentationFormat>On-screen Show (4:3)</PresentationFormat>
  <Paragraphs>98</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 Black</vt:lpstr>
      <vt:lpstr>Times New Roman</vt:lpstr>
      <vt:lpstr>Verdana</vt:lpstr>
      <vt:lpstr>Wingdings 2</vt:lpstr>
      <vt:lpstr>Aspect</vt:lpstr>
      <vt:lpstr>How to write an Introductory paragraph </vt:lpstr>
      <vt:lpstr>When you write an introductory paragraph,  keep in mind that  .  .  .</vt:lpstr>
      <vt:lpstr>Remember that the introductory paragraph  .  .  . </vt:lpstr>
      <vt:lpstr>Thesis Statements</vt:lpstr>
      <vt:lpstr>Thesis Statements</vt:lpstr>
      <vt:lpstr>Thesis Statements</vt:lpstr>
      <vt:lpstr>Intro Paragraph</vt:lpstr>
      <vt:lpstr>Let us consider different types of hooks.  .  .</vt:lpstr>
      <vt:lpstr>Examples of general statement introduction</vt:lpstr>
      <vt:lpstr>Introduce and idea to contradict</vt:lpstr>
      <vt:lpstr> Quotation introduction</vt:lpstr>
      <vt:lpstr>Examples of question introduction</vt:lpstr>
      <vt:lpstr>Brief Introduction of the story</vt:lpstr>
      <vt:lpstr>Quotation introduction</vt:lpstr>
      <vt:lpstr>Final reminders !!!!</vt:lpstr>
    </vt:vector>
  </TitlesOfParts>
  <Company>stcc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Introductory paragraphs</dc:title>
  <dc:creator>jose  jesus gonzalez  </dc:creator>
  <cp:lastModifiedBy>Meghan Shields</cp:lastModifiedBy>
  <cp:revision>40</cp:revision>
  <dcterms:created xsi:type="dcterms:W3CDTF">2000-10-18T01:08:57Z</dcterms:created>
  <dcterms:modified xsi:type="dcterms:W3CDTF">2015-09-14T12:21:24Z</dcterms:modified>
</cp:coreProperties>
</file>