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82" r:id="rId5"/>
    <p:sldId id="266" r:id="rId6"/>
    <p:sldId id="267" r:id="rId7"/>
    <p:sldId id="268" r:id="rId8"/>
    <p:sldId id="269" r:id="rId9"/>
    <p:sldId id="270" r:id="rId10"/>
    <p:sldId id="271" r:id="rId11"/>
    <p:sldId id="283" r:id="rId12"/>
    <p:sldId id="285" r:id="rId13"/>
    <p:sldId id="284" r:id="rId14"/>
    <p:sldId id="262" r:id="rId15"/>
    <p:sldId id="280" r:id="rId16"/>
    <p:sldId id="272" r:id="rId17"/>
    <p:sldId id="281" r:id="rId18"/>
    <p:sldId id="264" r:id="rId19"/>
    <p:sldId id="265"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6" d="100"/>
          <a:sy n="66" d="100"/>
        </p:scale>
        <p:origin x="276" y="66"/>
      </p:cViewPr>
      <p:guideLst>
        <p:guide orient="horz" pos="2160"/>
        <p:guide pos="2880"/>
      </p:guideLst>
    </p:cSldViewPr>
  </p:slideViewPr>
  <p:outlineViewPr>
    <p:cViewPr>
      <p:scale>
        <a:sx n="33" d="100"/>
        <a:sy n="33" d="100"/>
      </p:scale>
      <p:origin x="30" y="19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FC56C88-ECCB-46FD-A714-D38DC8EB26CE}" type="datetimeFigureOut">
              <a:rPr lang="en-US" smtClean="0"/>
              <a:pPr/>
              <a:t>2/1/2016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0F0CD18-45EE-4EF2-8C7D-146CAA3389A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56C88-ECCB-46FD-A714-D38DC8EB26CE}"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56C88-ECCB-46FD-A714-D38DC8EB26CE}"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56C88-ECCB-46FD-A714-D38DC8EB26CE}"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C56C88-ECCB-46FD-A714-D38DC8EB26CE}" type="datetimeFigureOut">
              <a:rPr lang="en-US" smtClean="0"/>
              <a:pPr/>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0F0CD18-45EE-4EF2-8C7D-146CAA3389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C56C88-ECCB-46FD-A714-D38DC8EB26CE}"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C56C88-ECCB-46FD-A714-D38DC8EB26CE}" type="datetimeFigureOut">
              <a:rPr lang="en-US" smtClean="0"/>
              <a:pPr/>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C56C88-ECCB-46FD-A714-D38DC8EB26CE}" type="datetimeFigureOut">
              <a:rPr lang="en-US" smtClean="0"/>
              <a:pPr/>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56C88-ECCB-46FD-A714-D38DC8EB26CE}" type="datetimeFigureOut">
              <a:rPr lang="en-US" smtClean="0"/>
              <a:pPr/>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C56C88-ECCB-46FD-A714-D38DC8EB26CE}"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C56C88-ECCB-46FD-A714-D38DC8EB26CE}" type="datetimeFigureOut">
              <a:rPr lang="en-US" smtClean="0"/>
              <a:pPr/>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0CD18-45EE-4EF2-8C7D-146CAA3389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C56C88-ECCB-46FD-A714-D38DC8EB26CE}" type="datetimeFigureOut">
              <a:rPr lang="en-US" smtClean="0"/>
              <a:pPr/>
              <a:t>2/1/2016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F0CD18-45EE-4EF2-8C7D-146CAA3389A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hulu.com/watch/48824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ed.com/talks/chimamanda_adichie_the_danger_of_a_single_story?language=en" TargetMode="External"/><Relationship Id="rId2" Type="http://schemas.openxmlformats.org/officeDocument/2006/relationships/hyperlink" Target="https://www.ted.com/talks/jimmy_nelson_gorgeous_portraits_of_the_world_s_vanishing_people?language=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CTgj_myK3q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Africa:  What do you know?</a:t>
            </a:r>
            <a:endParaRPr lang="en-US" dirty="0"/>
          </a:p>
        </p:txBody>
      </p:sp>
      <p:sp>
        <p:nvSpPr>
          <p:cNvPr id="3" name="Subtitle 2"/>
          <p:cNvSpPr>
            <a:spLocks noGrp="1"/>
          </p:cNvSpPr>
          <p:nvPr>
            <p:ph type="subTitle" idx="1"/>
          </p:nvPr>
        </p:nvSpPr>
        <p:spPr>
          <a:xfrm>
            <a:off x="838200" y="3331698"/>
            <a:ext cx="7543800" cy="1752600"/>
          </a:xfrm>
        </p:spPr>
        <p:txBody>
          <a:bodyPr>
            <a:normAutofit fontScale="92500"/>
          </a:bodyPr>
          <a:lstStyle/>
          <a:p>
            <a:r>
              <a:rPr lang="en-US" dirty="0" smtClean="0"/>
              <a:t>Objective</a:t>
            </a:r>
            <a:r>
              <a:rPr lang="en-US" dirty="0"/>
              <a:t>: SWBAT discuss share knowledge about the countries, people, and history of Africa by accessing prior knowledge and searching the internet to validate and ad to their findings.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thoughts and feelings did you have when looking at these pictures?</a:t>
            </a:r>
          </a:p>
          <a:p>
            <a:endParaRPr lang="en-US" dirty="0"/>
          </a:p>
          <a:p>
            <a:r>
              <a:rPr lang="en-US" dirty="0" smtClean="0"/>
              <a:t>Do you consider these people “primitive”? Why or why not?</a:t>
            </a:r>
          </a:p>
          <a:p>
            <a:endParaRPr lang="en-US" dirty="0"/>
          </a:p>
          <a:p>
            <a:r>
              <a:rPr lang="en-US" dirty="0" smtClean="0"/>
              <a:t>Do you think you have anything in common with them? If so, what? If not, why not?</a:t>
            </a:r>
          </a:p>
        </p:txBody>
      </p:sp>
    </p:spTree>
    <p:extLst>
      <p:ext uri="{BB962C8B-B14F-4D97-AF65-F5344CB8AC3E}">
        <p14:creationId xmlns:p14="http://schemas.microsoft.com/office/powerpoint/2010/main" val="3665116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Man’s Burden</a:t>
            </a:r>
            <a:endParaRPr lang="en-US" dirty="0"/>
          </a:p>
        </p:txBody>
      </p:sp>
      <p:sp>
        <p:nvSpPr>
          <p:cNvPr id="3" name="Content Placeholder 2"/>
          <p:cNvSpPr>
            <a:spLocks noGrp="1"/>
          </p:cNvSpPr>
          <p:nvPr>
            <p:ph idx="1"/>
          </p:nvPr>
        </p:nvSpPr>
        <p:spPr/>
        <p:txBody>
          <a:bodyPr/>
          <a:lstStyle/>
          <a:p>
            <a:r>
              <a:rPr lang="en-US" dirty="0" smtClean="0"/>
              <a:t>Read the poem and answer the questions that follow. </a:t>
            </a:r>
          </a:p>
          <a:p>
            <a:endParaRPr lang="en-US" dirty="0"/>
          </a:p>
          <a:p>
            <a:r>
              <a:rPr lang="en-US" dirty="0" smtClean="0"/>
              <a:t>Then, we will review it together. </a:t>
            </a:r>
            <a:endParaRPr lang="en-US" dirty="0"/>
          </a:p>
        </p:txBody>
      </p:sp>
    </p:spTree>
    <p:extLst>
      <p:ext uri="{BB962C8B-B14F-4D97-AF65-F5344CB8AC3E}">
        <p14:creationId xmlns:p14="http://schemas.microsoft.com/office/powerpoint/2010/main" val="7005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of Darkness Excerpt</a:t>
            </a:r>
            <a:endParaRPr lang="en-US" dirty="0"/>
          </a:p>
        </p:txBody>
      </p:sp>
      <p:sp>
        <p:nvSpPr>
          <p:cNvPr id="3" name="Content Placeholder 2"/>
          <p:cNvSpPr>
            <a:spLocks noGrp="1"/>
          </p:cNvSpPr>
          <p:nvPr>
            <p:ph idx="1"/>
          </p:nvPr>
        </p:nvSpPr>
        <p:spPr/>
        <p:txBody>
          <a:bodyPr/>
          <a:lstStyle/>
          <a:p>
            <a:r>
              <a:rPr lang="en-US" dirty="0" smtClean="0"/>
              <a:t>Read and annotate the excerpt. </a:t>
            </a:r>
          </a:p>
          <a:p>
            <a:endParaRPr lang="en-US" dirty="0"/>
          </a:p>
          <a:p>
            <a:r>
              <a:rPr lang="en-US" dirty="0" smtClean="0"/>
              <a:t>What is the main idea of the passage?</a:t>
            </a:r>
          </a:p>
          <a:p>
            <a:r>
              <a:rPr lang="en-US" dirty="0" smtClean="0"/>
              <a:t>Examine the language used to describe the natives. How does this narrator seem to feel about the people he encounters? How does he </a:t>
            </a:r>
            <a:r>
              <a:rPr lang="en-US" smtClean="0"/>
              <a:t>view them?</a:t>
            </a:r>
            <a:endParaRPr lang="en-US" dirty="0"/>
          </a:p>
        </p:txBody>
      </p:sp>
    </p:spTree>
    <p:extLst>
      <p:ext uri="{BB962C8B-B14F-4D97-AF65-F5344CB8AC3E}">
        <p14:creationId xmlns:p14="http://schemas.microsoft.com/office/powerpoint/2010/main" val="377563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 Reading Chapter 1</a:t>
            </a:r>
            <a:endParaRPr lang="en-US" dirty="0"/>
          </a:p>
        </p:txBody>
      </p:sp>
      <p:sp>
        <p:nvSpPr>
          <p:cNvPr id="3" name="Content Placeholder 2"/>
          <p:cNvSpPr>
            <a:spLocks noGrp="1"/>
          </p:cNvSpPr>
          <p:nvPr>
            <p:ph idx="1"/>
          </p:nvPr>
        </p:nvSpPr>
        <p:spPr/>
        <p:txBody>
          <a:bodyPr/>
          <a:lstStyle/>
          <a:p>
            <a:r>
              <a:rPr lang="en-US" dirty="0" smtClean="0"/>
              <a:t>We will begin reading the book aloud, and stopping to discuss where you have questions. </a:t>
            </a:r>
          </a:p>
          <a:p>
            <a:endParaRPr lang="en-US" dirty="0"/>
          </a:p>
          <a:p>
            <a:r>
              <a:rPr lang="en-US" dirty="0" smtClean="0"/>
              <a:t>As we read, fill in details on your book mark so that you can keep track of the characters and places in the book. </a:t>
            </a:r>
          </a:p>
          <a:p>
            <a:endParaRPr lang="en-US" dirty="0"/>
          </a:p>
          <a:p>
            <a:r>
              <a:rPr lang="en-US" dirty="0" smtClean="0"/>
              <a:t>The names are confusing! Use the book mark to help keep them straight. </a:t>
            </a:r>
            <a:endParaRPr lang="en-US" dirty="0"/>
          </a:p>
        </p:txBody>
      </p:sp>
    </p:spTree>
    <p:extLst>
      <p:ext uri="{BB962C8B-B14F-4D97-AF65-F5344CB8AC3E}">
        <p14:creationId xmlns:p14="http://schemas.microsoft.com/office/powerpoint/2010/main" val="2288864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Anticipation Guide</a:t>
            </a:r>
            <a:endParaRPr lang="en-US" dirty="0"/>
          </a:p>
        </p:txBody>
      </p:sp>
      <p:sp>
        <p:nvSpPr>
          <p:cNvPr id="3" name="Content Placeholder 2"/>
          <p:cNvSpPr>
            <a:spLocks noGrp="1"/>
          </p:cNvSpPr>
          <p:nvPr>
            <p:ph idx="1"/>
          </p:nvPr>
        </p:nvSpPr>
        <p:spPr/>
        <p:txBody>
          <a:bodyPr/>
          <a:lstStyle/>
          <a:p>
            <a:r>
              <a:rPr lang="en-US" dirty="0" smtClean="0"/>
              <a:t>For each statement, check the box under “Agree” or “Disagree” and give a brief explanation for why you chose your answer. </a:t>
            </a:r>
          </a:p>
          <a:p>
            <a:endParaRPr lang="en-US" dirty="0"/>
          </a:p>
          <a:p>
            <a:r>
              <a:rPr lang="en-US" dirty="0" smtClean="0"/>
              <a:t>You MUST choose one and cannot choose both. </a:t>
            </a:r>
          </a:p>
          <a:p>
            <a:endParaRPr lang="en-US" dirty="0"/>
          </a:p>
        </p:txBody>
      </p:sp>
    </p:spTree>
    <p:extLst>
      <p:ext uri="{BB962C8B-B14F-4D97-AF65-F5344CB8AC3E}">
        <p14:creationId xmlns:p14="http://schemas.microsoft.com/office/powerpoint/2010/main" val="3451792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p:txBody>
          <a:bodyPr/>
          <a:lstStyle/>
          <a:p>
            <a:r>
              <a:rPr lang="en-US" dirty="0" smtClean="0"/>
              <a:t>Somewhere in your notes, write a paragraph where you consider the following: </a:t>
            </a:r>
          </a:p>
          <a:p>
            <a:endParaRPr lang="en-US" dirty="0"/>
          </a:p>
          <a:p>
            <a:r>
              <a:rPr lang="en-US" dirty="0" smtClean="0"/>
              <a:t>Imagine aliens were coming to earth for the first time and they arrive at Christmas. How might they view some of our traditions? Do you think they would consider us odd or primitive? Why or why not?</a:t>
            </a:r>
            <a:endParaRPr lang="en-US" dirty="0"/>
          </a:p>
        </p:txBody>
      </p:sp>
    </p:spTree>
    <p:extLst>
      <p:ext uri="{BB962C8B-B14F-4D97-AF65-F5344CB8AC3E}">
        <p14:creationId xmlns:p14="http://schemas.microsoft.com/office/powerpoint/2010/main" val="325825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3" name="Content Placeholder 2"/>
          <p:cNvSpPr>
            <a:spLocks noGrp="1"/>
          </p:cNvSpPr>
          <p:nvPr>
            <p:ph idx="1"/>
          </p:nvPr>
        </p:nvSpPr>
        <p:spPr/>
        <p:txBody>
          <a:bodyPr/>
          <a:lstStyle/>
          <a:p>
            <a:r>
              <a:rPr lang="en-US" dirty="0" smtClean="0">
                <a:hlinkClick r:id="rId2"/>
              </a:rPr>
              <a:t>Dr. Who</a:t>
            </a:r>
            <a:endParaRPr lang="en-US" dirty="0" smtClean="0"/>
          </a:p>
          <a:p>
            <a:endParaRPr lang="en-US" dirty="0"/>
          </a:p>
          <a:p>
            <a:endParaRPr lang="en-US" dirty="0" smtClean="0"/>
          </a:p>
          <a:p>
            <a:r>
              <a:rPr lang="en-US" dirty="0" smtClean="0"/>
              <a:t>What did they get right?</a:t>
            </a:r>
          </a:p>
          <a:p>
            <a:endParaRPr lang="en-US" dirty="0"/>
          </a:p>
          <a:p>
            <a:r>
              <a:rPr lang="en-US" dirty="0" smtClean="0"/>
              <a:t>What did they get wrong?</a:t>
            </a:r>
          </a:p>
          <a:p>
            <a:endParaRPr lang="en-US" dirty="0"/>
          </a:p>
          <a:p>
            <a:r>
              <a:rPr lang="en-US" dirty="0" smtClean="0"/>
              <a:t>We know that the missionaries are coming to Umuofia. What might they get wrong? </a:t>
            </a:r>
            <a:endParaRPr lang="en-US" dirty="0"/>
          </a:p>
        </p:txBody>
      </p:sp>
    </p:spTree>
    <p:extLst>
      <p:ext uri="{BB962C8B-B14F-4D97-AF65-F5344CB8AC3E}">
        <p14:creationId xmlns:p14="http://schemas.microsoft.com/office/powerpoint/2010/main" val="1291901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a:t>
            </a:r>
            <a:endParaRPr lang="en-US" dirty="0"/>
          </a:p>
        </p:txBody>
      </p:sp>
      <p:sp>
        <p:nvSpPr>
          <p:cNvPr id="3" name="Content Placeholder 2"/>
          <p:cNvSpPr>
            <a:spLocks noGrp="1"/>
          </p:cNvSpPr>
          <p:nvPr>
            <p:ph idx="1"/>
          </p:nvPr>
        </p:nvSpPr>
        <p:spPr/>
        <p:txBody>
          <a:bodyPr/>
          <a:lstStyle/>
          <a:p>
            <a:pPr marL="137160" indent="0">
              <a:buNone/>
            </a:pPr>
            <a:r>
              <a:rPr lang="en-US" dirty="0" smtClean="0"/>
              <a:t>Why do you think we read this book? What should we learn from it? </a:t>
            </a:r>
            <a:endParaRPr lang="en-US" dirty="0" smtClean="0">
              <a:hlinkClick r:id="rId2"/>
            </a:endParaRPr>
          </a:p>
          <a:p>
            <a:endParaRPr lang="en-US" dirty="0">
              <a:hlinkClick r:id="rId2"/>
            </a:endParaRPr>
          </a:p>
          <a:p>
            <a:r>
              <a:rPr lang="en-US" dirty="0" smtClean="0">
                <a:hlinkClick r:id="rId2"/>
              </a:rPr>
              <a:t>Before </a:t>
            </a:r>
            <a:r>
              <a:rPr lang="en-US" dirty="0">
                <a:hlinkClick r:id="rId2"/>
              </a:rPr>
              <a:t>They Pass </a:t>
            </a:r>
            <a:r>
              <a:rPr lang="en-US" dirty="0" smtClean="0">
                <a:hlinkClick r:id="rId2"/>
              </a:rPr>
              <a:t>Away</a:t>
            </a:r>
            <a:endParaRPr lang="en-US" dirty="0" smtClean="0"/>
          </a:p>
          <a:p>
            <a:endParaRPr lang="en-US" dirty="0"/>
          </a:p>
          <a:p>
            <a:r>
              <a:rPr lang="en-US" dirty="0">
                <a:hlinkClick r:id="rId3"/>
              </a:rPr>
              <a:t>Dangers of a single story</a:t>
            </a:r>
            <a:endParaRPr lang="en-US" dirty="0"/>
          </a:p>
          <a:p>
            <a:endParaRPr lang="en-US" dirty="0"/>
          </a:p>
        </p:txBody>
      </p:sp>
    </p:spTree>
    <p:extLst>
      <p:ext uri="{BB962C8B-B14F-4D97-AF65-F5344CB8AC3E}">
        <p14:creationId xmlns:p14="http://schemas.microsoft.com/office/powerpoint/2010/main" val="335854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Man’s Burden</a:t>
            </a:r>
            <a:endParaRPr lang="en-US" dirty="0"/>
          </a:p>
        </p:txBody>
      </p:sp>
      <p:sp>
        <p:nvSpPr>
          <p:cNvPr id="3" name="Content Placeholder 2"/>
          <p:cNvSpPr>
            <a:spLocks noGrp="1"/>
          </p:cNvSpPr>
          <p:nvPr>
            <p:ph idx="1"/>
          </p:nvPr>
        </p:nvSpPr>
        <p:spPr/>
        <p:txBody>
          <a:bodyPr/>
          <a:lstStyle/>
          <a:p>
            <a:r>
              <a:rPr lang="en-US" dirty="0" smtClean="0"/>
              <a:t>Read </a:t>
            </a:r>
            <a:r>
              <a:rPr lang="en-US" dirty="0" err="1" smtClean="0"/>
              <a:t>Kiplings</a:t>
            </a:r>
            <a:r>
              <a:rPr lang="en-US" dirty="0" smtClean="0"/>
              <a:t> “White Man’s Burden” and annotate. </a:t>
            </a:r>
            <a:endParaRPr lang="en-US" dirty="0"/>
          </a:p>
          <a:p>
            <a:endParaRPr lang="en-US" dirty="0" smtClean="0"/>
          </a:p>
          <a:p>
            <a:r>
              <a:rPr lang="en-US" dirty="0" smtClean="0"/>
              <a:t>Then, answer the questions that follow. </a:t>
            </a:r>
          </a:p>
          <a:p>
            <a:endParaRPr lang="en-US" dirty="0"/>
          </a:p>
          <a:p>
            <a:endParaRPr lang="en-US" dirty="0" smtClean="0"/>
          </a:p>
        </p:txBody>
      </p:sp>
    </p:spTree>
    <p:extLst>
      <p:ext uri="{BB962C8B-B14F-4D97-AF65-F5344CB8AC3E}">
        <p14:creationId xmlns:p14="http://schemas.microsoft.com/office/powerpoint/2010/main" val="179851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Man’s Burden</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What is the "White Man's Burden?" Why does Kipling regard this as a burden?</a:t>
            </a:r>
            <a:br>
              <a:rPr lang="en-US" dirty="0"/>
            </a:br>
            <a:r>
              <a:rPr lang="en-US" dirty="0"/>
              <a:t/>
            </a:r>
            <a:br>
              <a:rPr lang="en-US" dirty="0"/>
            </a:br>
            <a:r>
              <a:rPr lang="en-US" dirty="0"/>
              <a:t>2. At the end of the second stanza, Kipling writes "To seek another's profit, and work another's gain." What does this imply about his views of imperialism? Is he correct in this assertion?</a:t>
            </a:r>
            <a:br>
              <a:rPr lang="en-US" dirty="0"/>
            </a:br>
            <a:r>
              <a:rPr lang="en-US" dirty="0"/>
              <a:t/>
            </a:r>
            <a:br>
              <a:rPr lang="en-US" dirty="0"/>
            </a:br>
            <a:r>
              <a:rPr lang="en-US" dirty="0"/>
              <a:t>3. How does Kipling view those being imperialized? Is he correct in this assumption? Why did many Westerners hold the same belief as Kipling?</a:t>
            </a:r>
            <a:br>
              <a:rPr lang="en-US" dirty="0"/>
            </a:br>
            <a:r>
              <a:rPr lang="en-US" dirty="0"/>
              <a:t/>
            </a:r>
            <a:br>
              <a:rPr lang="en-US" dirty="0"/>
            </a:br>
            <a:r>
              <a:rPr lang="en-US" dirty="0"/>
              <a:t>4. At the end, Kipling writes (or implies) that those doing the imperializing will most likely not receive any thanks from those who are benefiting (the imperialized nation) and will face the judgment of their peers. If that is the case, why would someone engage in imperialism? </a:t>
            </a:r>
            <a:br>
              <a:rPr lang="en-US" dirty="0"/>
            </a:br>
            <a:r>
              <a:rPr lang="en-US" dirty="0"/>
              <a:t/>
            </a:r>
            <a:br>
              <a:rPr lang="en-US" dirty="0"/>
            </a:br>
            <a:r>
              <a:rPr lang="en-US" dirty="0"/>
              <a:t>The next few questions ask you to think hypothetically about imperialism in general.</a:t>
            </a:r>
            <a:br>
              <a:rPr lang="en-US" dirty="0"/>
            </a:br>
            <a:r>
              <a:rPr lang="en-US" dirty="0"/>
              <a:t/>
            </a:r>
            <a:br>
              <a:rPr lang="en-US" dirty="0"/>
            </a:br>
            <a:r>
              <a:rPr lang="en-US" dirty="0"/>
              <a:t>5. Is imperialism always done for the benefit of the mother country? Why or why not? Cite specific historical examples.</a:t>
            </a:r>
            <a:br>
              <a:rPr lang="en-US" dirty="0"/>
            </a:br>
            <a:r>
              <a:rPr lang="en-US" dirty="0"/>
              <a:t/>
            </a:r>
            <a:br>
              <a:rPr lang="en-US" dirty="0"/>
            </a:br>
            <a:r>
              <a:rPr lang="en-US" dirty="0"/>
              <a:t>6. Can imperialism be done in a manner that is truly altruistic? (By that, I mean, can one engage in imperialism solely for the benefit of the nation being imperialized?)</a:t>
            </a:r>
            <a:br>
              <a:rPr lang="en-US" dirty="0"/>
            </a:br>
            <a:r>
              <a:rPr lang="en-US" dirty="0"/>
              <a:t/>
            </a:r>
            <a:br>
              <a:rPr lang="en-US" dirty="0"/>
            </a:br>
            <a:r>
              <a:rPr lang="en-US" dirty="0"/>
              <a:t>7. What are the pros and cons of imperialism? Do the cons outweigh the pros</a:t>
            </a:r>
          </a:p>
        </p:txBody>
      </p:sp>
    </p:spTree>
    <p:extLst>
      <p:ext uri="{BB962C8B-B14F-4D97-AF65-F5344CB8AC3E}">
        <p14:creationId xmlns:p14="http://schemas.microsoft.com/office/powerpoint/2010/main" val="4052957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KW</a:t>
            </a:r>
            <a:endParaRPr lang="en-US" dirty="0"/>
          </a:p>
        </p:txBody>
      </p:sp>
      <p:sp>
        <p:nvSpPr>
          <p:cNvPr id="3" name="Content Placeholder 2"/>
          <p:cNvSpPr>
            <a:spLocks noGrp="1"/>
          </p:cNvSpPr>
          <p:nvPr>
            <p:ph idx="1"/>
          </p:nvPr>
        </p:nvSpPr>
        <p:spPr>
          <a:xfrm>
            <a:off x="152400" y="1066800"/>
            <a:ext cx="8229600" cy="5791200"/>
          </a:xfrm>
        </p:spPr>
        <p:txBody>
          <a:bodyPr>
            <a:normAutofit lnSpcReduction="10000"/>
          </a:bodyPr>
          <a:lstStyle/>
          <a:p>
            <a:r>
              <a:rPr lang="en-US" dirty="0" smtClean="0"/>
              <a:t>Make a chart: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137160" indent="0">
              <a:buNone/>
            </a:pPr>
            <a:r>
              <a:rPr lang="en-US" dirty="0" smtClean="0"/>
              <a:t>Complete this chart with information about Africa.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52191375"/>
              </p:ext>
            </p:extLst>
          </p:nvPr>
        </p:nvGraphicFramePr>
        <p:xfrm>
          <a:off x="1600200" y="1752600"/>
          <a:ext cx="5715000" cy="3886200"/>
        </p:xfrm>
        <a:graphic>
          <a:graphicData uri="http://schemas.openxmlformats.org/drawingml/2006/table">
            <a:tbl>
              <a:tblPr firstRow="1" bandRow="1">
                <a:tableStyleId>{5C22544A-7EE6-4342-B048-85BDC9FD1C3A}</a:tableStyleId>
              </a:tblPr>
              <a:tblGrid>
                <a:gridCol w="2857500"/>
                <a:gridCol w="2857500"/>
              </a:tblGrid>
              <a:tr h="409073">
                <a:tc>
                  <a:txBody>
                    <a:bodyPr/>
                    <a:lstStyle/>
                    <a:p>
                      <a:r>
                        <a:rPr lang="en-US" dirty="0" smtClean="0"/>
                        <a:t>Know</a:t>
                      </a:r>
                      <a:endParaRPr lang="en-US" dirty="0"/>
                    </a:p>
                  </a:txBody>
                  <a:tcPr/>
                </a:tc>
                <a:tc>
                  <a:txBody>
                    <a:bodyPr/>
                    <a:lstStyle/>
                    <a:p>
                      <a:r>
                        <a:rPr lang="en-US" dirty="0" smtClean="0"/>
                        <a:t>Want</a:t>
                      </a:r>
                      <a:r>
                        <a:rPr lang="en-US" baseline="0" dirty="0" smtClean="0"/>
                        <a:t> to Know</a:t>
                      </a:r>
                      <a:endParaRPr lang="en-US" dirty="0"/>
                    </a:p>
                  </a:txBody>
                  <a:tcPr/>
                </a:tc>
              </a:tr>
              <a:tr h="347712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8834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In what ways do we have a single story of Africa?</a:t>
            </a:r>
          </a:p>
          <a:p>
            <a:endParaRPr lang="en-US" dirty="0"/>
          </a:p>
          <a:p>
            <a:r>
              <a:rPr lang="en-US" dirty="0" smtClean="0"/>
              <a:t>Why do you think that could be dangerous?</a:t>
            </a:r>
            <a:endParaRPr lang="en-US" dirty="0"/>
          </a:p>
        </p:txBody>
      </p:sp>
    </p:spTree>
    <p:extLst>
      <p:ext uri="{BB962C8B-B14F-4D97-AF65-F5344CB8AC3E}">
        <p14:creationId xmlns:p14="http://schemas.microsoft.com/office/powerpoint/2010/main" val="393693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 </a:t>
            </a:r>
          </a:p>
        </p:txBody>
      </p:sp>
      <p:sp>
        <p:nvSpPr>
          <p:cNvPr id="3" name="Content Placeholder 2"/>
          <p:cNvSpPr>
            <a:spLocks noGrp="1"/>
          </p:cNvSpPr>
          <p:nvPr>
            <p:ph idx="1"/>
          </p:nvPr>
        </p:nvSpPr>
        <p:spPr/>
        <p:txBody>
          <a:bodyPr/>
          <a:lstStyle/>
          <a:p>
            <a:r>
              <a:rPr lang="en-US" dirty="0" smtClean="0">
                <a:hlinkClick r:id="rId2"/>
              </a:rPr>
              <a:t>https</a:t>
            </a:r>
            <a:r>
              <a:rPr lang="en-US" dirty="0">
                <a:hlinkClick r:id="rId2"/>
              </a:rPr>
              <a:t>://</a:t>
            </a:r>
            <a:r>
              <a:rPr lang="en-US" dirty="0" smtClean="0">
                <a:hlinkClick r:id="rId2"/>
              </a:rPr>
              <a:t>www.youtube.com/watch?v=CTgj_myK3qk</a:t>
            </a:r>
            <a:r>
              <a:rPr lang="en-US" dirty="0" smtClean="0"/>
              <a:t> </a:t>
            </a:r>
          </a:p>
          <a:p>
            <a:endParaRPr lang="en-US" dirty="0"/>
          </a:p>
          <a:p>
            <a:endParaRPr lang="en-US" dirty="0"/>
          </a:p>
        </p:txBody>
      </p:sp>
    </p:spTree>
    <p:extLst>
      <p:ext uri="{BB962C8B-B14F-4D97-AF65-F5344CB8AC3E}">
        <p14:creationId xmlns:p14="http://schemas.microsoft.com/office/powerpoint/2010/main" val="247717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Chinua Achebe’s Obituary</a:t>
            </a:r>
            <a:endParaRPr lang="en-US" dirty="0"/>
          </a:p>
        </p:txBody>
      </p:sp>
      <p:sp>
        <p:nvSpPr>
          <p:cNvPr id="3" name="Content Placeholder 2"/>
          <p:cNvSpPr>
            <a:spLocks noGrp="1"/>
          </p:cNvSpPr>
          <p:nvPr>
            <p:ph idx="1"/>
          </p:nvPr>
        </p:nvSpPr>
        <p:spPr/>
        <p:txBody>
          <a:bodyPr/>
          <a:lstStyle/>
          <a:p>
            <a:r>
              <a:rPr lang="en-US" dirty="0" smtClean="0"/>
              <a:t>Read and annotate his obituary. </a:t>
            </a:r>
          </a:p>
          <a:p>
            <a:endParaRPr lang="en-US" dirty="0"/>
          </a:p>
          <a:p>
            <a:r>
              <a:rPr lang="en-US" dirty="0" smtClean="0"/>
              <a:t>When annotating, look for Achebe’s reasons for writing. </a:t>
            </a:r>
            <a:endParaRPr lang="en-US" dirty="0"/>
          </a:p>
        </p:txBody>
      </p:sp>
    </p:spTree>
    <p:extLst>
      <p:ext uri="{BB962C8B-B14F-4D97-AF65-F5344CB8AC3E}">
        <p14:creationId xmlns:p14="http://schemas.microsoft.com/office/powerpoint/2010/main" val="200233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Chinua Achebe’s Obituary</a:t>
            </a:r>
            <a:endParaRPr lang="en-US" dirty="0"/>
          </a:p>
        </p:txBody>
      </p:sp>
      <p:sp>
        <p:nvSpPr>
          <p:cNvPr id="3" name="Content Placeholder 2"/>
          <p:cNvSpPr>
            <a:spLocks noGrp="1"/>
          </p:cNvSpPr>
          <p:nvPr>
            <p:ph idx="1"/>
          </p:nvPr>
        </p:nvSpPr>
        <p:spPr/>
        <p:txBody>
          <a:bodyPr/>
          <a:lstStyle/>
          <a:p>
            <a:r>
              <a:rPr lang="en-US" dirty="0" smtClean="0"/>
              <a:t>With your table mates, create a master list of Achebe’s motivations. </a:t>
            </a:r>
          </a:p>
          <a:p>
            <a:endParaRPr lang="en-US" dirty="0"/>
          </a:p>
          <a:p>
            <a:r>
              <a:rPr lang="en-US" dirty="0" smtClean="0"/>
              <a:t>We will share out. As each group shares their list, everyone should be listening and either question the relevance of the motivation, or add it to your own list. </a:t>
            </a:r>
          </a:p>
          <a:p>
            <a:endParaRPr lang="en-US" dirty="0"/>
          </a:p>
          <a:p>
            <a:r>
              <a:rPr lang="en-US" dirty="0" smtClean="0"/>
              <a:t>I will write our master list on the board as we go. </a:t>
            </a:r>
            <a:endParaRPr lang="en-US" dirty="0"/>
          </a:p>
        </p:txBody>
      </p:sp>
    </p:spTree>
    <p:extLst>
      <p:ext uri="{BB962C8B-B14F-4D97-AF65-F5344CB8AC3E}">
        <p14:creationId xmlns:p14="http://schemas.microsoft.com/office/powerpoint/2010/main" val="292252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for Writing</a:t>
            </a:r>
            <a:endParaRPr lang="en-US" dirty="0"/>
          </a:p>
        </p:txBody>
      </p:sp>
      <p:sp>
        <p:nvSpPr>
          <p:cNvPr id="3" name="Content Placeholder 2"/>
          <p:cNvSpPr>
            <a:spLocks noGrp="1"/>
          </p:cNvSpPr>
          <p:nvPr>
            <p:ph idx="1"/>
          </p:nvPr>
        </p:nvSpPr>
        <p:spPr/>
        <p:txBody>
          <a:bodyPr/>
          <a:lstStyle/>
          <a:p>
            <a:r>
              <a:rPr lang="en-US" dirty="0" smtClean="0"/>
              <a:t>Each group will be assigned one of the motivations for writing. Your group will be in charge of finding examples to support your group’s purpose as you read </a:t>
            </a:r>
            <a:r>
              <a:rPr lang="en-US" i="1" dirty="0" smtClean="0"/>
              <a:t>Things Fall Apart. </a:t>
            </a:r>
            <a:endParaRPr lang="en-US" dirty="0"/>
          </a:p>
        </p:txBody>
      </p:sp>
    </p:spTree>
    <p:extLst>
      <p:ext uri="{BB962C8B-B14F-4D97-AF65-F5344CB8AC3E}">
        <p14:creationId xmlns:p14="http://schemas.microsoft.com/office/powerpoint/2010/main" val="388494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Chapters 1-3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smtClean="0"/>
              <a:t>Answer the following questions as you read. </a:t>
            </a:r>
          </a:p>
          <a:p>
            <a:pPr marL="137160" indent="0">
              <a:buNone/>
            </a:pPr>
            <a:endParaRPr lang="en-US" dirty="0" smtClean="0"/>
          </a:p>
          <a:p>
            <a:pPr marL="137160" indent="0">
              <a:buNone/>
            </a:pPr>
            <a:r>
              <a:rPr lang="en-US" dirty="0" smtClean="0"/>
              <a:t>1</a:t>
            </a:r>
            <a:r>
              <a:rPr lang="en-US" dirty="0"/>
              <a:t>.   What is your general impression of Okonkwo (family man, community member, friend)?  Be specific: son, father, husband, and friend?</a:t>
            </a:r>
          </a:p>
          <a:p>
            <a:pPr marL="137160" indent="0">
              <a:buNone/>
            </a:pPr>
            <a:endParaRPr lang="en-US" dirty="0"/>
          </a:p>
          <a:p>
            <a:pPr marL="137160" indent="0">
              <a:buNone/>
            </a:pPr>
            <a:r>
              <a:rPr lang="en-US" dirty="0" smtClean="0"/>
              <a:t>2</a:t>
            </a:r>
            <a:r>
              <a:rPr lang="en-US" dirty="0"/>
              <a:t>.  Who is the narrator?   The narrator claims that Okonkwo is ruled by his fear of his own weakness and failure.  In what way do these fears play out in Okonkwo’s  life and his treatment of </a:t>
            </a:r>
            <a:r>
              <a:rPr lang="en-US" dirty="0" smtClean="0"/>
              <a:t>others?</a:t>
            </a:r>
          </a:p>
          <a:p>
            <a:pPr marL="137160" indent="0">
              <a:buNone/>
            </a:pPr>
            <a:endParaRPr lang="en-US" dirty="0" smtClean="0"/>
          </a:p>
          <a:p>
            <a:pPr marL="137160" indent="0">
              <a:buNone/>
            </a:pPr>
            <a:r>
              <a:rPr lang="en-US" dirty="0" smtClean="0"/>
              <a:t>3. Read </a:t>
            </a:r>
            <a:r>
              <a:rPr lang="en-US" dirty="0"/>
              <a:t>the last paragraph of chapter 1.  How is the last sentence an example of foreshadowing?   </a:t>
            </a:r>
          </a:p>
          <a:p>
            <a:endParaRPr lang="en-US" dirty="0"/>
          </a:p>
        </p:txBody>
      </p:sp>
    </p:spTree>
    <p:extLst>
      <p:ext uri="{BB962C8B-B14F-4D97-AF65-F5344CB8AC3E}">
        <p14:creationId xmlns:p14="http://schemas.microsoft.com/office/powerpoint/2010/main" val="79952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Foreshadowing Paragraph</a:t>
            </a:r>
            <a:endParaRPr lang="en-US" dirty="0"/>
          </a:p>
        </p:txBody>
      </p:sp>
      <p:sp>
        <p:nvSpPr>
          <p:cNvPr id="3" name="Content Placeholder 2"/>
          <p:cNvSpPr>
            <a:spLocks noGrp="1"/>
          </p:cNvSpPr>
          <p:nvPr>
            <p:ph idx="1"/>
          </p:nvPr>
        </p:nvSpPr>
        <p:spPr/>
        <p:txBody>
          <a:bodyPr/>
          <a:lstStyle/>
          <a:p>
            <a:r>
              <a:rPr lang="en-US" dirty="0" smtClean="0"/>
              <a:t>At the end of Chapter 1, why does Achebe use the words “doomed,” “sacrificed”, and “ill-fated”? </a:t>
            </a:r>
            <a:endParaRPr lang="en-US" dirty="0"/>
          </a:p>
          <a:p>
            <a:endParaRPr lang="en-US" dirty="0" smtClean="0"/>
          </a:p>
          <a:p>
            <a:r>
              <a:rPr lang="en-US" dirty="0" smtClean="0"/>
              <a:t>Is Achebe’s language too heavy-handed? Why or why not?</a:t>
            </a:r>
          </a:p>
          <a:p>
            <a:endParaRPr lang="en-US" dirty="0"/>
          </a:p>
          <a:p>
            <a:r>
              <a:rPr lang="en-US" dirty="0" smtClean="0"/>
              <a:t>Write a paragraph explaining how this foreshadowing functions in the text. </a:t>
            </a:r>
            <a:endParaRPr lang="en-US" dirty="0"/>
          </a:p>
        </p:txBody>
      </p:sp>
    </p:spTree>
    <p:extLst>
      <p:ext uri="{BB962C8B-B14F-4D97-AF65-F5344CB8AC3E}">
        <p14:creationId xmlns:p14="http://schemas.microsoft.com/office/powerpoint/2010/main" val="107276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 Visual—contemporary Africa</a:t>
            </a:r>
            <a:endParaRPr lang="en-US" dirty="0"/>
          </a:p>
        </p:txBody>
      </p:sp>
      <p:sp>
        <p:nvSpPr>
          <p:cNvPr id="3" name="Content Placeholder 2"/>
          <p:cNvSpPr>
            <a:spLocks noGrp="1"/>
          </p:cNvSpPr>
          <p:nvPr>
            <p:ph idx="1"/>
          </p:nvPr>
        </p:nvSpPr>
        <p:spPr/>
        <p:txBody>
          <a:bodyPr>
            <a:normAutofit lnSpcReduction="10000"/>
          </a:bodyPr>
          <a:lstStyle/>
          <a:p>
            <a:r>
              <a:rPr lang="en-US" dirty="0" smtClean="0"/>
              <a:t>Draw a picture of Africa.  Label all the countries you know.  If you know the name of the country, but don’t know its geographical location.  List it to the side of your map.</a:t>
            </a:r>
          </a:p>
          <a:p>
            <a:r>
              <a:rPr lang="en-US" dirty="0" smtClean="0"/>
              <a:t>Name any political figures you know from Africa (Name </a:t>
            </a:r>
            <a:r>
              <a:rPr lang="en-US" smtClean="0"/>
              <a:t>and country </a:t>
            </a:r>
            <a:r>
              <a:rPr lang="en-US" dirty="0" smtClean="0"/>
              <a:t>if possible).</a:t>
            </a:r>
          </a:p>
          <a:p>
            <a:r>
              <a:rPr lang="en-US" dirty="0" smtClean="0"/>
              <a:t>Famous African writers—name and country</a:t>
            </a:r>
          </a:p>
          <a:p>
            <a:r>
              <a:rPr lang="en-US" dirty="0" smtClean="0"/>
              <a:t>Artists—name and country.</a:t>
            </a:r>
          </a:p>
          <a:p>
            <a:r>
              <a:rPr lang="en-US" dirty="0" smtClean="0"/>
              <a:t>Languages—how many languages are spoken on the African continent?  Name any?  Where are they spoken?</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infopls.com/images/mapAfr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8" y="130008"/>
            <a:ext cx="8958943" cy="672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2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a:xfrm>
            <a:off x="457200" y="1219200"/>
            <a:ext cx="8229600" cy="4709160"/>
          </a:xfrm>
        </p:spPr>
        <p:txBody>
          <a:bodyPr/>
          <a:lstStyle/>
          <a:p>
            <a:endParaRPr lang="en-US" dirty="0" smtClean="0"/>
          </a:p>
          <a:p>
            <a:r>
              <a:rPr lang="en-US" dirty="0" smtClean="0"/>
              <a:t>As we look at the following images, I want you to write down the following:</a:t>
            </a:r>
          </a:p>
          <a:p>
            <a:pPr lvl="1"/>
            <a:r>
              <a:rPr lang="en-US" dirty="0" smtClean="0"/>
              <a:t>What do you assume about these people? What is the basis of your assumptions?</a:t>
            </a:r>
          </a:p>
          <a:p>
            <a:pPr lvl="1"/>
            <a:endParaRPr lang="en-US" dirty="0" smtClean="0"/>
          </a:p>
          <a:p>
            <a:pPr lvl="1"/>
            <a:r>
              <a:rPr lang="en-US" dirty="0" smtClean="0"/>
              <a:t>Do you think you have anything in common with these people? If so, what? If not, why not?</a:t>
            </a:r>
          </a:p>
        </p:txBody>
      </p:sp>
    </p:spTree>
    <p:extLst>
      <p:ext uri="{BB962C8B-B14F-4D97-AF65-F5344CB8AC3E}">
        <p14:creationId xmlns:p14="http://schemas.microsoft.com/office/powerpoint/2010/main" val="64854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dn.vellance.com/beforethey/beforetheypassaway/media/images/Samburu/samburu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199"/>
            <a:ext cx="5056633" cy="6400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4296" y="6185165"/>
            <a:ext cx="2743200" cy="646331"/>
          </a:xfrm>
          <a:prstGeom prst="rect">
            <a:avLst/>
          </a:prstGeom>
          <a:noFill/>
        </p:spPr>
        <p:txBody>
          <a:bodyPr wrap="square" rtlCol="0">
            <a:spAutoFit/>
          </a:bodyPr>
          <a:lstStyle/>
          <a:p>
            <a:r>
              <a:rPr lang="en-US" dirty="0"/>
              <a:t>http://www.beforethey.com/tribe/samburu</a:t>
            </a:r>
          </a:p>
        </p:txBody>
      </p:sp>
    </p:spTree>
    <p:extLst>
      <p:ext uri="{BB962C8B-B14F-4D97-AF65-F5344CB8AC3E}">
        <p14:creationId xmlns:p14="http://schemas.microsoft.com/office/powerpoint/2010/main" val="78437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vellance.com/beforethey/beforetheypassaway/media/images/Samburu/samburu-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02775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6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vellance.com/beforethey/beforetheypassaway/media/images/Goroka/NELS120801-TRIBES-PAPUA-NEW-GUINEA-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148" y="152400"/>
            <a:ext cx="5791200" cy="723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cdn.vellance.com/beforethey/beforetheypassaway/media/images/Kalam/PNG-49.jpg"/>
          <p:cNvPicPr>
            <a:picLocks noChangeAspect="1" noChangeArrowheads="1"/>
          </p:cNvPicPr>
          <p:nvPr/>
        </p:nvPicPr>
        <p:blipFill rotWithShape="1">
          <a:blip r:embed="rId2">
            <a:extLst>
              <a:ext uri="{28A0092B-C50C-407E-A947-70E740481C1C}">
                <a14:useLocalDpi xmlns:a14="http://schemas.microsoft.com/office/drawing/2010/main" val="0"/>
              </a:ext>
            </a:extLst>
          </a:blip>
          <a:srcRect b="17355"/>
          <a:stretch/>
        </p:blipFill>
        <p:spPr bwMode="auto">
          <a:xfrm>
            <a:off x="990600" y="-791818"/>
            <a:ext cx="7251192" cy="768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01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2949</TotalTime>
  <Words>778</Words>
  <Application>Microsoft Office PowerPoint</Application>
  <PresentationFormat>On-screen Show (4:3)</PresentationFormat>
  <Paragraphs>120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Book Antiqua</vt:lpstr>
      <vt:lpstr>Lucida Sans</vt:lpstr>
      <vt:lpstr>Wingdings</vt:lpstr>
      <vt:lpstr>Wingdings 2</vt:lpstr>
      <vt:lpstr>Wingdings 3</vt:lpstr>
      <vt:lpstr>Apex</vt:lpstr>
      <vt:lpstr>Africa:  What do you know?</vt:lpstr>
      <vt:lpstr>KW</vt:lpstr>
      <vt:lpstr>Get Visual—contemporary Africa</vt:lpstr>
      <vt:lpstr>PowerPoint Presentation</vt:lpstr>
      <vt:lpstr>Assumptions</vt:lpstr>
      <vt:lpstr>PowerPoint Presentation</vt:lpstr>
      <vt:lpstr>PowerPoint Presentation</vt:lpstr>
      <vt:lpstr>PowerPoint Presentation</vt:lpstr>
      <vt:lpstr>PowerPoint Presentation</vt:lpstr>
      <vt:lpstr>Reflection</vt:lpstr>
      <vt:lpstr>White Man’s Burden</vt:lpstr>
      <vt:lpstr>Heart of Darkness Excerpt</vt:lpstr>
      <vt:lpstr>Begin Reading Chapter 1</vt:lpstr>
      <vt:lpstr>Anticipation Guide</vt:lpstr>
      <vt:lpstr>Journal</vt:lpstr>
      <vt:lpstr>Watch</vt:lpstr>
      <vt:lpstr>Watch</vt:lpstr>
      <vt:lpstr>White Man’s Burden</vt:lpstr>
      <vt:lpstr>White Man’s Burden</vt:lpstr>
      <vt:lpstr>Reflection</vt:lpstr>
      <vt:lpstr>Listen: </vt:lpstr>
      <vt:lpstr>Chinua Achebe’s Obituary</vt:lpstr>
      <vt:lpstr>Chinua Achebe’s Obituary</vt:lpstr>
      <vt:lpstr>Purpose for Writing</vt:lpstr>
      <vt:lpstr>Read Chapters 1-3</vt:lpstr>
      <vt:lpstr>Foreshadowing Paragraph</vt:lpstr>
    </vt:vector>
  </TitlesOfParts>
  <Company>Tucson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What do you know?</dc:title>
  <dc:creator>eslaine</dc:creator>
  <cp:lastModifiedBy>Meghan Shields</cp:lastModifiedBy>
  <cp:revision>173</cp:revision>
  <dcterms:created xsi:type="dcterms:W3CDTF">2012-01-03T14:36:24Z</dcterms:created>
  <dcterms:modified xsi:type="dcterms:W3CDTF">2016-02-01T11:29:59Z</dcterms:modified>
</cp:coreProperties>
</file>