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5" r:id="rId9"/>
    <p:sldId id="261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0986-47AD-4EA8-BEEF-B000D065379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4785-DFB7-4C02-A9F1-152A2CE86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0986-47AD-4EA8-BEEF-B000D065379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4785-DFB7-4C02-A9F1-152A2CE86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0986-47AD-4EA8-BEEF-B000D065379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4785-DFB7-4C02-A9F1-152A2CE86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0986-47AD-4EA8-BEEF-B000D065379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4785-DFB7-4C02-A9F1-152A2CE86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0986-47AD-4EA8-BEEF-B000D065379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4785-DFB7-4C02-A9F1-152A2CE86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0986-47AD-4EA8-BEEF-B000D065379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4785-DFB7-4C02-A9F1-152A2CE86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0986-47AD-4EA8-BEEF-B000D065379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4785-DFB7-4C02-A9F1-152A2CE86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0986-47AD-4EA8-BEEF-B000D065379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4785-DFB7-4C02-A9F1-152A2CE86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0986-47AD-4EA8-BEEF-B000D065379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4785-DFB7-4C02-A9F1-152A2CE86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0986-47AD-4EA8-BEEF-B000D065379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4785-DFB7-4C02-A9F1-152A2CE86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0986-47AD-4EA8-BEEF-B000D065379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4785-DFB7-4C02-A9F1-152A2CE86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F0986-47AD-4EA8-BEEF-B000D065379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A4785-DFB7-4C02-A9F1-152A2CE867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Dialogue and Paragraph Breaks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#3: Emphasis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You can change paragraph to add emphasis or suspense to the line. </a:t>
            </a:r>
          </a:p>
          <a:p>
            <a:r>
              <a:rPr lang="en-US" dirty="0" smtClean="0"/>
              <a:t>This is the ubiquitous </a:t>
            </a:r>
            <a:r>
              <a:rPr lang="en-US" i="1" dirty="0" smtClean="0"/>
              <a:t>single line</a:t>
            </a:r>
            <a:r>
              <a:rPr lang="en-US" dirty="0" smtClean="0"/>
              <a:t> that is found throughout contemporary writing. </a:t>
            </a:r>
          </a:p>
          <a:p>
            <a:pPr>
              <a:buNone/>
            </a:pPr>
            <a:endParaRPr lang="en-US" dirty="0"/>
          </a:p>
          <a:p>
            <a:pPr marL="0" indent="463550">
              <a:buNone/>
            </a:pPr>
            <a:r>
              <a:rPr lang="en-US" dirty="0" smtClean="0"/>
              <a:t>I mean, I have all the usual things like a bed, a dresser, and a desk. But I also have a flat-screen TV, a massive walk-in closet, a huge bathroom with a Jacuzzi tub, and separate shower stall, a balcony with an amazing ocean view, and my own private den/game room with yet another flat-screen TV, a wet bar, microwave, mini fridge, dishwasher, stereo, couches, tables, bean bag chairs, the works. </a:t>
            </a:r>
          </a:p>
          <a:p>
            <a:pPr marL="0" indent="463550">
              <a:buNone/>
            </a:pPr>
            <a:r>
              <a:rPr lang="en-US" dirty="0" smtClean="0"/>
              <a:t>It’s funny how before I would’ve given anything for a room like this. </a:t>
            </a:r>
          </a:p>
          <a:p>
            <a:pPr marL="0" indent="463550">
              <a:buNone/>
            </a:pPr>
            <a:r>
              <a:rPr lang="en-US" dirty="0" smtClean="0"/>
              <a:t>But now, I’d give anything just to go back to before.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 #4: Moving Forward or Backward in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 smtClean="0"/>
              <a:t>Start </a:t>
            </a:r>
            <a:r>
              <a:rPr lang="en-US" dirty="0"/>
              <a:t>a new paragraph when you </a:t>
            </a:r>
            <a:r>
              <a:rPr lang="en-US" b="1" dirty="0"/>
              <a:t>move forward or backward in time</a:t>
            </a:r>
            <a:r>
              <a:rPr lang="en-US" dirty="0"/>
              <a:t>. Of course, that might also be a good reason to start a new scene</a:t>
            </a:r>
            <a:r>
              <a:rPr lang="en-US" dirty="0" smtClean="0"/>
              <a:t>.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Example:</a:t>
            </a:r>
          </a:p>
          <a:p>
            <a:pPr marL="1588" indent="461963" fontAlgn="base">
              <a:buNone/>
            </a:pPr>
            <a:r>
              <a:rPr lang="en-US" dirty="0"/>
              <a:t>“Give me a few minutes to get changed, then meet me in the kitchen,” Tina said.</a:t>
            </a:r>
          </a:p>
          <a:p>
            <a:pPr marL="1588" indent="461963" fontAlgn="base">
              <a:buNone/>
            </a:pPr>
            <a:r>
              <a:rPr lang="en-US" dirty="0"/>
              <a:t>Jill nodded and went back to her book.</a:t>
            </a:r>
          </a:p>
          <a:p>
            <a:pPr marL="1588" indent="461963" fontAlgn="base">
              <a:buNone/>
            </a:pPr>
            <a:r>
              <a:rPr lang="en-US" dirty="0"/>
              <a:t>Half an hour later, Jill still hadn’t joined Tina in the kitchen.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typed up a passage from the YA novel </a:t>
            </a:r>
            <a:r>
              <a:rPr lang="en-US" i="1" dirty="0" smtClean="0"/>
              <a:t>Evermore, </a:t>
            </a:r>
            <a:r>
              <a:rPr lang="en-US" dirty="0" smtClean="0"/>
              <a:t>BUT I have taken out all of the paragraph breaks that the author used. </a:t>
            </a:r>
          </a:p>
          <a:p>
            <a:endParaRPr lang="en-US" i="1" dirty="0"/>
          </a:p>
          <a:p>
            <a:r>
              <a:rPr lang="en-US" dirty="0" smtClean="0"/>
              <a:t>Your job is to go through the passage and write       at the beginning of each word where you think there should be a </a:t>
            </a:r>
            <a:r>
              <a:rPr lang="en-US" smtClean="0"/>
              <a:t>new paragraph. </a:t>
            </a:r>
            <a:endParaRPr lang="en-US" dirty="0" smtClean="0"/>
          </a:p>
        </p:txBody>
      </p:sp>
      <p:pic>
        <p:nvPicPr>
          <p:cNvPr id="16386" name="Picture 2" descr="http://blogs.smithsonianmag.com/design/files/2013/07/picrow.jpg"/>
          <p:cNvPicPr>
            <a:picLocks noChangeAspect="1" noChangeArrowheads="1"/>
          </p:cNvPicPr>
          <p:nvPr/>
        </p:nvPicPr>
        <p:blipFill>
          <a:blip r:embed="rId2" cstate="print"/>
          <a:srcRect l="7856" r="45008"/>
          <a:stretch>
            <a:fillRect/>
          </a:stretch>
        </p:blipFill>
        <p:spPr bwMode="auto">
          <a:xfrm>
            <a:off x="1752600" y="4267200"/>
            <a:ext cx="517043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feel when you open a book and see this: </a:t>
            </a:r>
            <a:endParaRPr lang="en-US" dirty="0"/>
          </a:p>
        </p:txBody>
      </p:sp>
      <p:pic>
        <p:nvPicPr>
          <p:cNvPr id="1026" name="Picture 2" descr="http://2.bp.blogspot.com/-rW60Q6l9Vws/T-ShZEgFVyI/AAAAAAAAAis/bnqObvxqX8s/s640/Xlelon.jpg"/>
          <p:cNvPicPr>
            <a:picLocks noChangeAspect="1" noChangeArrowheads="1"/>
          </p:cNvPicPr>
          <p:nvPr/>
        </p:nvPicPr>
        <p:blipFill>
          <a:blip r:embed="rId2" cstate="print"/>
          <a:srcRect r="4902" b="16863"/>
          <a:stretch>
            <a:fillRect/>
          </a:stretch>
        </p:blipFill>
        <p:spPr bwMode="auto">
          <a:xfrm>
            <a:off x="0" y="1524000"/>
            <a:ext cx="8646543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Probably something like this…</a:t>
            </a:r>
            <a:endParaRPr lang="en-US" dirty="0"/>
          </a:p>
        </p:txBody>
      </p:sp>
      <p:pic>
        <p:nvPicPr>
          <p:cNvPr id="15362" name="Picture 2" descr="https://encrypted-tbn3.gstatic.com/images?q=tbn:ANd9GcRgmmnmWcgAWRUDyPFb7C0voKyR0uH9nj44a144lYRJtJPcfW-k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21582"/>
            <a:ext cx="7391400" cy="5536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why do you as a writer of fiction need to worry about when to start a new paragraph?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fontAlgn="base">
              <a:buNone/>
            </a:pPr>
            <a:endParaRPr lang="en-US" dirty="0"/>
          </a:p>
          <a:p>
            <a:pPr fontAlgn="base"/>
            <a:r>
              <a:rPr lang="en-US" b="1" dirty="0"/>
              <a:t>The function of paragraphs</a:t>
            </a:r>
            <a:endParaRPr lang="en-US" dirty="0"/>
          </a:p>
          <a:p>
            <a:pPr fontAlgn="base"/>
            <a:r>
              <a:rPr lang="en-US" dirty="0"/>
              <a:t>Paragraphs help your readers to follow your story without becoming confused. Paragraphs provide a structure and make reading easier by grouping sentences that belong together and separating sentences that don’t belong together.</a:t>
            </a:r>
          </a:p>
          <a:p>
            <a:pPr fontAlgn="base"/>
            <a:r>
              <a:rPr lang="en-US" dirty="0"/>
              <a:t>Also, using paragraphs creates white space on the page, and that’s something modern readers like. If you have ever come across a text with no or few paragraph breaks, you know how intimidating long, unstructured blocks of text can look.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So…When do you start a new paragraph?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What do you think? Take a moment and fill in some reasons you use to start a new paragraph.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 1: Dialogue and New 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Any time you have a new speaker, you should have a new paragraph. </a:t>
            </a:r>
          </a:p>
          <a:p>
            <a:endParaRPr lang="en-US" dirty="0" smtClean="0"/>
          </a:p>
          <a:p>
            <a:pPr marL="0" indent="519113">
              <a:buNone/>
              <a:tabLst>
                <a:tab pos="0" algn="l"/>
              </a:tabLst>
            </a:pPr>
            <a:r>
              <a:rPr lang="en-US" dirty="0" smtClean="0"/>
              <a:t>“I knew it wouldn’t last.” Miles shakes his head and gazes at </a:t>
            </a:r>
            <a:r>
              <a:rPr lang="en-US" dirty="0" err="1" smtClean="0"/>
              <a:t>Damen</a:t>
            </a:r>
            <a:r>
              <a:rPr lang="en-US" dirty="0" smtClean="0"/>
              <a:t>…”I knew it was too good to be true. In fact, I said exactly that the very first day. Remember when I said that?”</a:t>
            </a:r>
          </a:p>
          <a:p>
            <a:pPr marL="0" indent="519113">
              <a:buNone/>
              <a:tabLst>
                <a:tab pos="0" algn="l"/>
              </a:tabLst>
            </a:pPr>
            <a:r>
              <a:rPr lang="en-US" dirty="0" smtClean="0"/>
              <a:t>“No,” Haven mumbles, still staring at </a:t>
            </a:r>
            <a:r>
              <a:rPr lang="en-US" dirty="0" err="1" smtClean="0"/>
              <a:t>Damen</a:t>
            </a:r>
            <a:r>
              <a:rPr lang="en-US" dirty="0" smtClean="0"/>
              <a:t>. “I don’t remember that at all.” </a:t>
            </a:r>
          </a:p>
          <a:p>
            <a:pPr marL="0" indent="519113">
              <a:buNone/>
              <a:tabLst>
                <a:tab pos="0" algn="l"/>
              </a:tabLst>
            </a:pPr>
            <a:r>
              <a:rPr lang="en-US" dirty="0" smtClean="0"/>
              <a:t>“Well, I did.” Miles swigs his Vitamin water and nods. “I said it. You just didn’t hear me.”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1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Remember, that the other person might respond non-verbally or with an action. </a:t>
            </a:r>
          </a:p>
          <a:p>
            <a:endParaRPr lang="en-US" dirty="0" smtClean="0"/>
          </a:p>
          <a:p>
            <a:pPr marL="1588" indent="571500" fontAlgn="base">
              <a:buNone/>
            </a:pPr>
            <a:r>
              <a:rPr lang="en-US" dirty="0"/>
              <a:t>“Are you angry with me?” Jill asked.</a:t>
            </a:r>
          </a:p>
          <a:p>
            <a:pPr marL="1588" indent="571500" fontAlgn="base">
              <a:buNone/>
            </a:pPr>
            <a:r>
              <a:rPr lang="en-US" dirty="0"/>
              <a:t>Tina </a:t>
            </a:r>
            <a:r>
              <a:rPr lang="en-US" dirty="0" smtClean="0"/>
              <a:t>glared at her. </a:t>
            </a:r>
          </a:p>
          <a:p>
            <a:pPr marL="1588" indent="571500" fontAlgn="base">
              <a:buNone/>
            </a:pPr>
            <a:r>
              <a:rPr lang="en-US" dirty="0" smtClean="0"/>
              <a:t>“</a:t>
            </a:r>
            <a:r>
              <a:rPr lang="en-US" dirty="0"/>
              <a:t>Oh, come on. Don’t give me the cold shoulder.”</a:t>
            </a:r>
          </a:p>
          <a:p>
            <a:pPr marL="1588" indent="571500" fontAlgn="base">
              <a:buNone/>
            </a:pPr>
            <a:r>
              <a:rPr lang="en-US" dirty="0"/>
              <a:t>“Leave me </a:t>
            </a:r>
            <a:r>
              <a:rPr lang="en-US" dirty="0" smtClean="0"/>
              <a:t>alone” </a:t>
            </a:r>
            <a:r>
              <a:rPr lang="en-US" dirty="0"/>
              <a:t>Tina </a:t>
            </a:r>
            <a:r>
              <a:rPr lang="en-US" dirty="0" smtClean="0"/>
              <a:t>replied, storming </a:t>
            </a:r>
            <a:r>
              <a:rPr lang="en-US" dirty="0"/>
              <a:t>off.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1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that this means you do not have to have </a:t>
            </a:r>
            <a:r>
              <a:rPr lang="en-US" dirty="0" smtClean="0"/>
              <a:t>dialogue tags </a:t>
            </a:r>
            <a:r>
              <a:rPr lang="en-US" dirty="0" smtClean="0"/>
              <a:t>in every line. </a:t>
            </a:r>
          </a:p>
          <a:p>
            <a:endParaRPr lang="en-US" dirty="0" smtClean="0"/>
          </a:p>
          <a:p>
            <a:r>
              <a:rPr lang="en-US" dirty="0" smtClean="0"/>
              <a:t>Readers can keep track of who’s talking because every new speaker has a paragraph of its own.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 2: New topic=New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You should create a new paragraph to indicate changes in tone or topic. </a:t>
            </a:r>
          </a:p>
          <a:p>
            <a:endParaRPr lang="en-US" dirty="0"/>
          </a:p>
          <a:p>
            <a:pPr marL="1588" indent="461963">
              <a:buNone/>
            </a:pPr>
            <a:r>
              <a:rPr lang="en-US" dirty="0" smtClean="0"/>
              <a:t>I can feel </a:t>
            </a:r>
            <a:r>
              <a:rPr lang="en-US" dirty="0" err="1" smtClean="0"/>
              <a:t>Damen’s</a:t>
            </a:r>
            <a:r>
              <a:rPr lang="en-US" dirty="0" smtClean="0"/>
              <a:t> gaze—heave, warm, and inviting, and it makes me so nervous my palms start to sweat and my water bottle slips from my grip. Falling so fast, I can’t even stop it, all I can do is wait for the splash. </a:t>
            </a:r>
          </a:p>
          <a:p>
            <a:pPr marL="1588" indent="461963">
              <a:buNone/>
            </a:pPr>
            <a:r>
              <a:rPr lang="en-US" dirty="0" smtClean="0"/>
              <a:t>But before it can even hit the table, </a:t>
            </a:r>
            <a:r>
              <a:rPr lang="en-US" dirty="0" err="1" smtClean="0"/>
              <a:t>Damen’s</a:t>
            </a:r>
            <a:r>
              <a:rPr lang="en-US" dirty="0" smtClean="0"/>
              <a:t> already caught it and returned it to me. And I sit there, starting at the bottle and avoiding his gaze, wondering if I’m the only one who noticed how he moved so fast he actually blurred. </a:t>
            </a:r>
          </a:p>
          <a:p>
            <a:pPr marL="1588" indent="461963">
              <a:buNone/>
            </a:pPr>
            <a:r>
              <a:rPr lang="en-US" dirty="0" smtClean="0"/>
              <a:t>Then Miles asks about New York, and Haven scoots so close she’s practically sitting on </a:t>
            </a:r>
            <a:r>
              <a:rPr lang="en-US" dirty="0" err="1" smtClean="0"/>
              <a:t>Damen’s</a:t>
            </a:r>
            <a:r>
              <a:rPr lang="en-US" dirty="0" smtClean="0"/>
              <a:t> lap, and I take a deep breath, finish my lunch, and convince myself I imagined it.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738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Dialogue and Paragraph Breaks</vt:lpstr>
      <vt:lpstr>How do you feel when you open a book and see this: </vt:lpstr>
      <vt:lpstr>Probably something like this…</vt:lpstr>
      <vt:lpstr>So why do you as a writer of fiction need to worry about when to start a new paragraph?</vt:lpstr>
      <vt:lpstr>So…When do you start a new paragraph?</vt:lpstr>
      <vt:lpstr>Reason 1: Dialogue and New Speaker</vt:lpstr>
      <vt:lpstr>Reason 1 (cont)</vt:lpstr>
      <vt:lpstr>Reason 1 (cont)</vt:lpstr>
      <vt:lpstr>Reason 2: New topic=New paragraph</vt:lpstr>
      <vt:lpstr>Reason #3: Emphasis</vt:lpstr>
      <vt:lpstr>Reason #4: Moving Forward or Backward in Time</vt:lpstr>
      <vt:lpstr>Practice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Dialogue and Paragraph Breaks</dc:title>
  <dc:creator>mshields3</dc:creator>
  <cp:lastModifiedBy>Meghan Shields</cp:lastModifiedBy>
  <cp:revision>9</cp:revision>
  <dcterms:created xsi:type="dcterms:W3CDTF">2014-09-22T15:41:10Z</dcterms:created>
  <dcterms:modified xsi:type="dcterms:W3CDTF">2016-09-13T18:22:42Z</dcterms:modified>
</cp:coreProperties>
</file>