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57" r:id="rId3"/>
    <p:sldId id="262" r:id="rId4"/>
    <p:sldId id="293" r:id="rId5"/>
    <p:sldId id="296" r:id="rId6"/>
    <p:sldId id="287" r:id="rId7"/>
    <p:sldId id="268" r:id="rId8"/>
    <p:sldId id="269" r:id="rId9"/>
    <p:sldId id="270" r:id="rId10"/>
    <p:sldId id="271" r:id="rId11"/>
    <p:sldId id="272" r:id="rId12"/>
    <p:sldId id="273" r:id="rId13"/>
    <p:sldId id="275" r:id="rId14"/>
    <p:sldId id="276" r:id="rId15"/>
    <p:sldId id="277" r:id="rId16"/>
    <p:sldId id="278" r:id="rId17"/>
    <p:sldId id="280" r:id="rId18"/>
    <p:sldId id="400" r:id="rId19"/>
    <p:sldId id="294" r:id="rId20"/>
    <p:sldId id="303" r:id="rId21"/>
    <p:sldId id="295" r:id="rId22"/>
    <p:sldId id="401" r:id="rId23"/>
    <p:sldId id="331" r:id="rId24"/>
    <p:sldId id="298" r:id="rId25"/>
    <p:sldId id="299" r:id="rId26"/>
    <p:sldId id="300" r:id="rId27"/>
    <p:sldId id="304" r:id="rId28"/>
    <p:sldId id="333" r:id="rId29"/>
    <p:sldId id="334" r:id="rId30"/>
    <p:sldId id="335" r:id="rId31"/>
    <p:sldId id="336" r:id="rId32"/>
    <p:sldId id="337" r:id="rId33"/>
    <p:sldId id="338" r:id="rId34"/>
    <p:sldId id="339" r:id="rId35"/>
    <p:sldId id="340" r:id="rId36"/>
    <p:sldId id="341" r:id="rId37"/>
    <p:sldId id="345" r:id="rId38"/>
    <p:sldId id="346" r:id="rId39"/>
    <p:sldId id="347" r:id="rId40"/>
    <p:sldId id="354" r:id="rId41"/>
    <p:sldId id="348" r:id="rId42"/>
    <p:sldId id="353" r:id="rId43"/>
    <p:sldId id="355" r:id="rId44"/>
    <p:sldId id="349" r:id="rId45"/>
    <p:sldId id="350" r:id="rId46"/>
    <p:sldId id="351" r:id="rId47"/>
    <p:sldId id="352" r:id="rId48"/>
    <p:sldId id="342" r:id="rId49"/>
    <p:sldId id="343" r:id="rId50"/>
    <p:sldId id="344" r:id="rId51"/>
    <p:sldId id="356" r:id="rId52"/>
    <p:sldId id="362" r:id="rId53"/>
    <p:sldId id="364" r:id="rId54"/>
    <p:sldId id="363" r:id="rId55"/>
    <p:sldId id="357" r:id="rId56"/>
    <p:sldId id="358" r:id="rId57"/>
    <p:sldId id="359" r:id="rId58"/>
    <p:sldId id="360" r:id="rId59"/>
    <p:sldId id="361" r:id="rId60"/>
    <p:sldId id="365" r:id="rId61"/>
    <p:sldId id="368" r:id="rId62"/>
    <p:sldId id="367" r:id="rId63"/>
    <p:sldId id="369" r:id="rId64"/>
    <p:sldId id="370" r:id="rId65"/>
    <p:sldId id="366" r:id="rId66"/>
    <p:sldId id="371" r:id="rId67"/>
    <p:sldId id="373" r:id="rId68"/>
    <p:sldId id="372" r:id="rId69"/>
    <p:sldId id="374" r:id="rId70"/>
    <p:sldId id="376" r:id="rId71"/>
    <p:sldId id="377" r:id="rId72"/>
    <p:sldId id="378" r:id="rId73"/>
    <p:sldId id="380" r:id="rId74"/>
    <p:sldId id="379" r:id="rId75"/>
    <p:sldId id="375" r:id="rId76"/>
    <p:sldId id="384" r:id="rId77"/>
    <p:sldId id="385" r:id="rId78"/>
    <p:sldId id="387" r:id="rId79"/>
    <p:sldId id="383" r:id="rId80"/>
    <p:sldId id="386" r:id="rId81"/>
    <p:sldId id="381" r:id="rId82"/>
    <p:sldId id="382" r:id="rId83"/>
    <p:sldId id="388" r:id="rId84"/>
    <p:sldId id="389" r:id="rId85"/>
    <p:sldId id="390" r:id="rId86"/>
    <p:sldId id="393" r:id="rId87"/>
    <p:sldId id="392" r:id="rId88"/>
    <p:sldId id="391" r:id="rId89"/>
    <p:sldId id="394" r:id="rId90"/>
    <p:sldId id="397" r:id="rId91"/>
    <p:sldId id="395" r:id="rId92"/>
    <p:sldId id="396" r:id="rId93"/>
    <p:sldId id="398" r:id="rId94"/>
    <p:sldId id="320" r:id="rId95"/>
    <p:sldId id="322" r:id="rId96"/>
    <p:sldId id="321" r:id="rId97"/>
    <p:sldId id="39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p:cViewPr>
        <p:scale>
          <a:sx n="79" d="100"/>
          <a:sy n="79" d="100"/>
        </p:scale>
        <p:origin x="-222"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9F098-B0D5-409B-9A59-068DECCEA4FE}"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096AE-C427-4726-B522-52BED380EC05}" type="slidenum">
              <a:rPr lang="en-US" smtClean="0"/>
              <a:pPr/>
              <a:t>‹#›</a:t>
            </a:fld>
            <a:endParaRPr lang="en-US"/>
          </a:p>
        </p:txBody>
      </p:sp>
    </p:spTree>
    <p:extLst>
      <p:ext uri="{BB962C8B-B14F-4D97-AF65-F5344CB8AC3E}">
        <p14:creationId xmlns:p14="http://schemas.microsoft.com/office/powerpoint/2010/main" xmlns="" val="383368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D1AFC-0FB1-41DB-9EA3-6E8BFCA19BB8}" type="slidenum">
              <a:rPr lang="en-US" smtClean="0"/>
              <a:pPr/>
              <a:t>5</a:t>
            </a:fld>
            <a:endParaRPr lang="en-US"/>
          </a:p>
        </p:txBody>
      </p:sp>
    </p:spTree>
    <p:extLst>
      <p:ext uri="{BB962C8B-B14F-4D97-AF65-F5344CB8AC3E}">
        <p14:creationId xmlns:p14="http://schemas.microsoft.com/office/powerpoint/2010/main" xmlns="" val="342337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5D1AFC-0FB1-41DB-9EA3-6E8BFCA19BB8}" type="slidenum">
              <a:rPr lang="en-US" smtClean="0"/>
              <a:pPr/>
              <a:t>24</a:t>
            </a:fld>
            <a:endParaRPr lang="en-US"/>
          </a:p>
        </p:txBody>
      </p:sp>
    </p:spTree>
    <p:extLst>
      <p:ext uri="{BB962C8B-B14F-4D97-AF65-F5344CB8AC3E}">
        <p14:creationId xmlns:p14="http://schemas.microsoft.com/office/powerpoint/2010/main" xmlns="" val="252594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DBD24F-A2A9-47F4-86AF-07BD3669DA4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BD24F-A2A9-47F4-86AF-07BD3669DA4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BD24F-A2A9-47F4-86AF-07BD3669DA4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BD24F-A2A9-47F4-86AF-07BD3669DA4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BD24F-A2A9-47F4-86AF-07BD3669DA4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DBD24F-A2A9-47F4-86AF-07BD3669DA4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BD24F-A2A9-47F4-86AF-07BD3669DA49}"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BD24F-A2A9-47F4-86AF-07BD3669DA49}"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BD24F-A2A9-47F4-86AF-07BD3669DA49}"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F7A2E-96B4-4306-A1DC-8ED0FEF01E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BD24F-A2A9-47F4-86AF-07BD3669DA4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F7A2E-96B4-4306-A1DC-8ED0FEF01E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3DBD24F-A2A9-47F4-86AF-07BD3669DA49}" type="datetimeFigureOut">
              <a:rPr lang="en-US" smtClean="0"/>
              <a:pPr/>
              <a:t>11/5/2014</a:t>
            </a:fld>
            <a:endParaRPr lang="en-US"/>
          </a:p>
        </p:txBody>
      </p:sp>
      <p:sp>
        <p:nvSpPr>
          <p:cNvPr id="9" name="Slide Number Placeholder 8"/>
          <p:cNvSpPr>
            <a:spLocks noGrp="1"/>
          </p:cNvSpPr>
          <p:nvPr>
            <p:ph type="sldNum" sz="quarter" idx="11"/>
          </p:nvPr>
        </p:nvSpPr>
        <p:spPr/>
        <p:txBody>
          <a:bodyPr/>
          <a:lstStyle/>
          <a:p>
            <a:fld id="{FD3F7A2E-96B4-4306-A1DC-8ED0FEF01E4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D3F7A2E-96B4-4306-A1DC-8ED0FEF01E44}"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3DBD24F-A2A9-47F4-86AF-07BD3669DA49}" type="datetimeFigureOut">
              <a:rPr lang="en-US" smtClean="0"/>
              <a:pPr/>
              <a:t>11/5/2014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Doll’s House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78935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One Rule of Modesty (Etiquette)</a:t>
            </a:r>
            <a:endParaRPr lang="en-US" dirty="0"/>
          </a:p>
        </p:txBody>
      </p:sp>
      <p:sp>
        <p:nvSpPr>
          <p:cNvPr id="2" name="Content Placeholder 1"/>
          <p:cNvSpPr>
            <a:spLocks noGrp="1"/>
          </p:cNvSpPr>
          <p:nvPr>
            <p:ph idx="1"/>
          </p:nvPr>
        </p:nvSpPr>
        <p:spPr/>
        <p:txBody>
          <a:bodyPr>
            <a:normAutofit/>
          </a:bodyPr>
          <a:lstStyle/>
          <a:p>
            <a:r>
              <a:rPr lang="en-US" dirty="0" smtClean="0"/>
              <a:t>A lady, when crossing the street, must raise her dress a bit above the ankle while holding the folds of her gown together in her right hand and drawing them toward the right. </a:t>
            </a:r>
          </a:p>
          <a:p>
            <a:endParaRPr lang="en-US" dirty="0" smtClean="0"/>
          </a:p>
          <a:p>
            <a:r>
              <a:rPr lang="en-US" dirty="0" smtClean="0"/>
              <a:t>It was considered </a:t>
            </a:r>
            <a:r>
              <a:rPr lang="en-US" b="1" u="sng" dirty="0" smtClean="0"/>
              <a:t>vulgar to raise the dress with both hands as it would show too much ankle</a:t>
            </a:r>
            <a:r>
              <a:rPr lang="en-US" dirty="0" smtClean="0"/>
              <a:t>, but was tolerated for a moment when the mud is very deep, as told by </a:t>
            </a:r>
            <a:r>
              <a:rPr lang="en-US" u="sng" dirty="0" smtClean="0"/>
              <a:t>The Lady's Guide to Perfect Gentility.</a:t>
            </a:r>
            <a:r>
              <a:rPr lang="en-US" dirty="0" smtClean="0"/>
              <a:t> </a:t>
            </a:r>
          </a:p>
          <a:p>
            <a:endParaRPr lang="en-US" dirty="0"/>
          </a:p>
        </p:txBody>
      </p:sp>
    </p:spTree>
    <p:extLst>
      <p:ext uri="{BB962C8B-B14F-4D97-AF65-F5344CB8AC3E}">
        <p14:creationId xmlns:p14="http://schemas.microsoft.com/office/powerpoint/2010/main" xmlns="" val="65805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915400" cy="1143000"/>
          </a:xfrm>
        </p:spPr>
        <p:txBody>
          <a:bodyPr>
            <a:normAutofit fontScale="90000"/>
          </a:bodyPr>
          <a:lstStyle/>
          <a:p>
            <a:r>
              <a:rPr lang="en-US" dirty="0" smtClean="0"/>
              <a:t>Women’s Rights in the Victorian Era</a:t>
            </a:r>
            <a:br>
              <a:rPr lang="en-US" dirty="0" smtClean="0"/>
            </a:br>
            <a:r>
              <a:rPr lang="en-US" sz="4400" dirty="0" smtClean="0"/>
              <a:t>(and the lack thereof)</a:t>
            </a:r>
            <a:endParaRPr lang="en-US" dirty="0"/>
          </a:p>
        </p:txBody>
      </p:sp>
      <p:sp>
        <p:nvSpPr>
          <p:cNvPr id="2" name="Content Placeholder 1"/>
          <p:cNvSpPr>
            <a:spLocks noGrp="1"/>
          </p:cNvSpPr>
          <p:nvPr>
            <p:ph idx="1"/>
          </p:nvPr>
        </p:nvSpPr>
        <p:spPr>
          <a:xfrm>
            <a:off x="313509" y="1905000"/>
            <a:ext cx="8229600" cy="4525963"/>
          </a:xfrm>
        </p:spPr>
        <p:txBody>
          <a:bodyPr/>
          <a:lstStyle/>
          <a:p>
            <a:pPr>
              <a:lnSpc>
                <a:spcPct val="80000"/>
              </a:lnSpc>
            </a:pPr>
            <a:endParaRPr lang="en-US" u="sng" dirty="0" smtClean="0"/>
          </a:p>
          <a:p>
            <a:pPr>
              <a:lnSpc>
                <a:spcPct val="80000"/>
              </a:lnSpc>
            </a:pPr>
            <a:r>
              <a:rPr lang="en-US" u="sng" dirty="0" smtClean="0"/>
              <a:t>Women had few rights in the Victorian Era.</a:t>
            </a:r>
          </a:p>
          <a:p>
            <a:pPr>
              <a:lnSpc>
                <a:spcPct val="80000"/>
              </a:lnSpc>
              <a:buNone/>
            </a:pPr>
            <a:endParaRPr lang="en-US" u="sng" dirty="0" smtClean="0"/>
          </a:p>
          <a:p>
            <a:pPr lvl="1">
              <a:lnSpc>
                <a:spcPct val="80000"/>
              </a:lnSpc>
            </a:pPr>
            <a:r>
              <a:rPr lang="en-US" sz="2700" dirty="0" smtClean="0"/>
              <a:t>Women could not own land, vote, or take out a loan.</a:t>
            </a:r>
          </a:p>
          <a:p>
            <a:pPr lvl="1">
              <a:lnSpc>
                <a:spcPct val="80000"/>
              </a:lnSpc>
              <a:buNone/>
            </a:pPr>
            <a:endParaRPr lang="en-US" sz="2700" dirty="0" smtClean="0"/>
          </a:p>
          <a:p>
            <a:pPr lvl="1">
              <a:lnSpc>
                <a:spcPct val="80000"/>
              </a:lnSpc>
            </a:pPr>
            <a:r>
              <a:rPr lang="en-US" sz="2700" dirty="0" smtClean="0"/>
              <a:t>Women were forced to be obedient to their husbands.</a:t>
            </a:r>
          </a:p>
          <a:p>
            <a:pPr lvl="1">
              <a:lnSpc>
                <a:spcPct val="80000"/>
              </a:lnSpc>
              <a:buNone/>
            </a:pPr>
            <a:endParaRPr lang="en-US" sz="2700" dirty="0" smtClean="0"/>
          </a:p>
          <a:p>
            <a:pPr lvl="1">
              <a:lnSpc>
                <a:spcPct val="80000"/>
              </a:lnSpc>
            </a:pPr>
            <a:r>
              <a:rPr lang="en-US" sz="2700" dirty="0" smtClean="0"/>
              <a:t>They had few job opportunities.</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858000" y="3810000"/>
            <a:ext cx="1676400" cy="2741699"/>
          </a:xfrm>
          <a:prstGeom prst="rect">
            <a:avLst/>
          </a:prstGeom>
          <a:noFill/>
          <a:ln w="9525">
            <a:noFill/>
            <a:miter lim="800000"/>
            <a:headEnd/>
            <a:tailEnd/>
          </a:ln>
          <a:effectLst/>
        </p:spPr>
      </p:pic>
    </p:spTree>
    <p:extLst>
      <p:ext uri="{BB962C8B-B14F-4D97-AF65-F5344CB8AC3E}">
        <p14:creationId xmlns:p14="http://schemas.microsoft.com/office/powerpoint/2010/main" xmlns="" val="84650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619" y="152400"/>
            <a:ext cx="8229600" cy="1143000"/>
          </a:xfrm>
        </p:spPr>
        <p:txBody>
          <a:bodyPr>
            <a:normAutofit fontScale="90000"/>
          </a:bodyPr>
          <a:lstStyle/>
          <a:p>
            <a:r>
              <a:rPr lang="en-US" sz="4400" dirty="0" smtClean="0"/>
              <a:t>Victorian Marriage:  The Ultimate Goal</a:t>
            </a:r>
            <a:endParaRPr lang="en-US" dirty="0"/>
          </a:p>
        </p:txBody>
      </p:sp>
      <p:sp>
        <p:nvSpPr>
          <p:cNvPr id="2" name="Content Placeholder 1"/>
          <p:cNvSpPr>
            <a:spLocks noGrp="1"/>
          </p:cNvSpPr>
          <p:nvPr>
            <p:ph idx="1"/>
          </p:nvPr>
        </p:nvSpPr>
        <p:spPr/>
        <p:txBody>
          <a:bodyPr/>
          <a:lstStyle/>
          <a:p>
            <a:r>
              <a:rPr lang="en-US" u="sng" dirty="0" smtClean="0"/>
              <a:t>Few marriages began with Love.</a:t>
            </a:r>
          </a:p>
          <a:p>
            <a:pPr lvl="1"/>
            <a:r>
              <a:rPr lang="en-US" dirty="0" smtClean="0"/>
              <a:t>Most marriages were out of social obligation or necessity.  </a:t>
            </a:r>
          </a:p>
          <a:p>
            <a:pPr lvl="1"/>
            <a:endParaRPr lang="en-US" dirty="0"/>
          </a:p>
          <a:p>
            <a:pPr lvl="1"/>
            <a:r>
              <a:rPr lang="en-US" dirty="0" smtClean="0"/>
              <a:t>They were usually arranged by the families or sought out for financial security.  </a:t>
            </a:r>
          </a:p>
          <a:p>
            <a:pPr lvl="1"/>
            <a:endParaRPr lang="en-US" dirty="0" smtClean="0"/>
          </a:p>
          <a:p>
            <a:pPr lvl="1"/>
            <a:r>
              <a:rPr lang="en-US" dirty="0" smtClean="0"/>
              <a:t>Many were considered “business deals” and rarely began out of love.</a:t>
            </a:r>
            <a:endParaRPr lang="en-US" dirty="0"/>
          </a:p>
        </p:txBody>
      </p:sp>
    </p:spTree>
    <p:extLst>
      <p:ext uri="{BB962C8B-B14F-4D97-AF65-F5344CB8AC3E}">
        <p14:creationId xmlns:p14="http://schemas.microsoft.com/office/powerpoint/2010/main" xmlns="" val="205154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The Realities of Marriage:</a:t>
            </a:r>
            <a:br>
              <a:rPr lang="en-US" sz="4400" dirty="0" smtClean="0"/>
            </a:br>
            <a:r>
              <a:rPr lang="en-US" sz="4400" dirty="0" smtClean="0"/>
              <a:t>Victorian Era</a:t>
            </a:r>
            <a:endParaRPr lang="en-US" dirty="0"/>
          </a:p>
        </p:txBody>
      </p:sp>
      <p:sp>
        <p:nvSpPr>
          <p:cNvPr id="2" name="Content Placeholder 1"/>
          <p:cNvSpPr>
            <a:spLocks noGrp="1"/>
          </p:cNvSpPr>
          <p:nvPr>
            <p:ph idx="1"/>
          </p:nvPr>
        </p:nvSpPr>
        <p:spPr/>
        <p:txBody>
          <a:bodyPr>
            <a:normAutofit/>
          </a:bodyPr>
          <a:lstStyle/>
          <a:p>
            <a:pPr>
              <a:lnSpc>
                <a:spcPct val="90000"/>
              </a:lnSpc>
            </a:pPr>
            <a:r>
              <a:rPr lang="en-US" sz="2400" b="1" dirty="0" smtClean="0"/>
              <a:t>Rules, Rules, Rules, Rules…</a:t>
            </a:r>
          </a:p>
          <a:p>
            <a:pPr lvl="1">
              <a:lnSpc>
                <a:spcPct val="90000"/>
              </a:lnSpc>
            </a:pPr>
            <a:r>
              <a:rPr lang="en-US" sz="2400" dirty="0" smtClean="0"/>
              <a:t>Most girls married between the ages of 18 and 23, especially in the upper class.</a:t>
            </a:r>
          </a:p>
          <a:p>
            <a:pPr lvl="1">
              <a:lnSpc>
                <a:spcPct val="90000"/>
              </a:lnSpc>
            </a:pPr>
            <a:r>
              <a:rPr lang="en-US" sz="2400" dirty="0" smtClean="0"/>
              <a:t>Marriage was encouraged only within one’s class.  To marry up was almost impossible and to marry down was considered foolish and beneath oneself.</a:t>
            </a:r>
          </a:p>
          <a:p>
            <a:pPr lvl="1">
              <a:lnSpc>
                <a:spcPct val="90000"/>
              </a:lnSpc>
            </a:pPr>
            <a:r>
              <a:rPr lang="en-US" sz="2400" dirty="0" smtClean="0"/>
              <a:t>The wife was expected to provide a </a:t>
            </a:r>
            <a:r>
              <a:rPr lang="en-US" sz="2400" dirty="0" smtClean="0">
                <a:solidFill>
                  <a:srgbClr val="C00000"/>
                </a:solidFill>
              </a:rPr>
              <a:t>dowry</a:t>
            </a:r>
            <a:r>
              <a:rPr lang="en-US" sz="2400" dirty="0" smtClean="0"/>
              <a:t> (financial enticement to marry her).</a:t>
            </a:r>
          </a:p>
          <a:p>
            <a:pPr lvl="1">
              <a:lnSpc>
                <a:spcPct val="90000"/>
              </a:lnSpc>
            </a:pPr>
            <a:r>
              <a:rPr lang="en-US" sz="2400" dirty="0" smtClean="0"/>
              <a:t>A man must provide a way of life that his wife has been accustomed.</a:t>
            </a:r>
          </a:p>
          <a:p>
            <a:pPr lvl="1">
              <a:lnSpc>
                <a:spcPct val="90000"/>
              </a:lnSpc>
            </a:pPr>
            <a:r>
              <a:rPr lang="en-US" sz="2400" dirty="0" smtClean="0"/>
              <a:t>All of a wife’s possessions now belong to her husband.</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848600" y="152400"/>
            <a:ext cx="1038225" cy="1551230"/>
          </a:xfrm>
          <a:prstGeom prst="rect">
            <a:avLst/>
          </a:prstGeom>
          <a:noFill/>
          <a:ln w="9525">
            <a:noFill/>
            <a:miter lim="800000"/>
            <a:headEnd/>
            <a:tailEnd/>
          </a:ln>
          <a:effectLst/>
        </p:spPr>
      </p:pic>
    </p:spTree>
    <p:extLst>
      <p:ext uri="{BB962C8B-B14F-4D97-AF65-F5344CB8AC3E}">
        <p14:creationId xmlns:p14="http://schemas.microsoft.com/office/powerpoint/2010/main" xmlns="" val="934871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229600" cy="1143000"/>
          </a:xfrm>
        </p:spPr>
        <p:txBody>
          <a:bodyPr>
            <a:normAutofit fontScale="90000"/>
          </a:bodyPr>
          <a:lstStyle/>
          <a:p>
            <a:r>
              <a:rPr lang="en-US" sz="4400" dirty="0" smtClean="0"/>
              <a:t>Female Etiquette:  </a:t>
            </a:r>
            <a:br>
              <a:rPr lang="en-US" sz="4400" dirty="0" smtClean="0"/>
            </a:br>
            <a:r>
              <a:rPr lang="en-US" sz="4400" dirty="0" smtClean="0"/>
              <a:t>The Rules Women Must Follow </a:t>
            </a:r>
            <a:endParaRPr lang="en-US" dirty="0"/>
          </a:p>
        </p:txBody>
      </p:sp>
      <p:sp>
        <p:nvSpPr>
          <p:cNvPr id="2" name="Content Placeholder 1"/>
          <p:cNvSpPr>
            <a:spLocks noGrp="1"/>
          </p:cNvSpPr>
          <p:nvPr>
            <p:ph idx="1"/>
          </p:nvPr>
        </p:nvSpPr>
        <p:spPr/>
        <p:txBody>
          <a:bodyPr>
            <a:normAutofit fontScale="77500" lnSpcReduction="20000"/>
          </a:bodyPr>
          <a:lstStyle/>
          <a:p>
            <a:pPr>
              <a:lnSpc>
                <a:spcPct val="120000"/>
              </a:lnSpc>
            </a:pPr>
            <a:r>
              <a:rPr lang="en-US" sz="2800" dirty="0" smtClean="0"/>
              <a:t>She never approached people of higher rank, unless being introduced by a mutual friend. </a:t>
            </a:r>
          </a:p>
          <a:p>
            <a:pPr>
              <a:lnSpc>
                <a:spcPct val="120000"/>
              </a:lnSpc>
            </a:pPr>
            <a:r>
              <a:rPr lang="en-US" sz="2800" dirty="0" smtClean="0"/>
              <a:t>A single woman never addressed a gentleman without an introduction. </a:t>
            </a:r>
          </a:p>
          <a:p>
            <a:pPr>
              <a:lnSpc>
                <a:spcPct val="120000"/>
              </a:lnSpc>
            </a:pPr>
            <a:r>
              <a:rPr lang="en-US" sz="2800" dirty="0" smtClean="0"/>
              <a:t>A single woman never walked out alone. Her chaperone had to be older and preferably married. </a:t>
            </a:r>
          </a:p>
          <a:p>
            <a:pPr>
              <a:lnSpc>
                <a:spcPct val="120000"/>
              </a:lnSpc>
            </a:pPr>
            <a:r>
              <a:rPr lang="en-US" sz="2800" dirty="0" smtClean="0"/>
              <a:t>If she had progressed to the stage of courtship in which she walked out with a gentleman, they always walked apart. A gentleman could offer his hand over rough spots, the only contact he was allowed with a woman who was not his fiancée. </a:t>
            </a:r>
          </a:p>
          <a:p>
            <a:pPr>
              <a:lnSpc>
                <a:spcPct val="120000"/>
              </a:lnSpc>
            </a:pPr>
            <a:r>
              <a:rPr lang="en-US" sz="2800" dirty="0" smtClean="0"/>
              <a:t>Proper women never rode alone in a closed carriage with a man who wasn't a relative. </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696200" y="228600"/>
            <a:ext cx="1316037" cy="1352550"/>
          </a:xfrm>
          <a:prstGeom prst="rect">
            <a:avLst/>
          </a:prstGeom>
          <a:noFill/>
          <a:ln w="9525">
            <a:noFill/>
            <a:miter lim="800000"/>
            <a:headEnd/>
            <a:tailEnd/>
          </a:ln>
          <a:effectLst/>
        </p:spPr>
      </p:pic>
    </p:spTree>
    <p:extLst>
      <p:ext uri="{BB962C8B-B14F-4D97-AF65-F5344CB8AC3E}">
        <p14:creationId xmlns:p14="http://schemas.microsoft.com/office/powerpoint/2010/main" xmlns="" val="160819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Female Etiquette:  </a:t>
            </a:r>
            <a:br>
              <a:rPr lang="en-US" sz="4000" dirty="0" smtClean="0"/>
            </a:br>
            <a:r>
              <a:rPr lang="en-US" sz="4000" dirty="0" smtClean="0"/>
              <a:t>The Rules Women Must Follow </a:t>
            </a:r>
            <a:endParaRPr lang="en-US" dirty="0"/>
          </a:p>
        </p:txBody>
      </p:sp>
      <p:sp>
        <p:nvSpPr>
          <p:cNvPr id="2" name="Content Placeholder 1"/>
          <p:cNvSpPr>
            <a:spLocks noGrp="1"/>
          </p:cNvSpPr>
          <p:nvPr>
            <p:ph idx="1"/>
          </p:nvPr>
        </p:nvSpPr>
        <p:spPr/>
        <p:txBody>
          <a:bodyPr>
            <a:normAutofit fontScale="92500" lnSpcReduction="20000"/>
          </a:bodyPr>
          <a:lstStyle/>
          <a:p>
            <a:pPr>
              <a:lnSpc>
                <a:spcPct val="110000"/>
              </a:lnSpc>
            </a:pPr>
            <a:r>
              <a:rPr lang="en-US" sz="2800" dirty="0" smtClean="0"/>
              <a:t>She would never call upon an unmarried gentleman at his place of residence. </a:t>
            </a:r>
          </a:p>
          <a:p>
            <a:pPr>
              <a:lnSpc>
                <a:spcPct val="110000"/>
              </a:lnSpc>
            </a:pPr>
            <a:r>
              <a:rPr lang="en-US" sz="2800" dirty="0" smtClean="0"/>
              <a:t>She couldn't receive a man at home if she was alone. Another family member had to be present in the room. </a:t>
            </a:r>
          </a:p>
          <a:p>
            <a:pPr>
              <a:lnSpc>
                <a:spcPct val="110000"/>
              </a:lnSpc>
            </a:pPr>
            <a:r>
              <a:rPr lang="en-US" sz="2800" dirty="0" smtClean="0"/>
              <a:t>No impure conversations were held in front of single women. </a:t>
            </a:r>
          </a:p>
          <a:p>
            <a:pPr>
              <a:lnSpc>
                <a:spcPct val="110000"/>
              </a:lnSpc>
            </a:pPr>
            <a:r>
              <a:rPr lang="en-US" sz="2800" dirty="0" smtClean="0"/>
              <a:t>No sexual contact was allowed before marriage. Innocence was demanded by men from girls in his class, and most especially from his future wife. </a:t>
            </a:r>
          </a:p>
          <a:p>
            <a:pPr>
              <a:lnSpc>
                <a:spcPct val="110000"/>
              </a:lnSpc>
            </a:pPr>
            <a:r>
              <a:rPr lang="en-US" sz="2800" dirty="0" smtClean="0"/>
              <a:t>Intelligence was not encouraged, nor was any interest in politics.</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7086600" y="5410200"/>
            <a:ext cx="1797050" cy="1280138"/>
          </a:xfrm>
          <a:prstGeom prst="rect">
            <a:avLst/>
          </a:prstGeom>
          <a:noFill/>
          <a:ln w="9525">
            <a:noFill/>
            <a:miter lim="800000"/>
            <a:headEnd/>
            <a:tailEnd/>
          </a:ln>
          <a:effectLst/>
        </p:spPr>
      </p:pic>
    </p:spTree>
    <p:extLst>
      <p:ext uri="{BB962C8B-B14F-4D97-AF65-F5344CB8AC3E}">
        <p14:creationId xmlns:p14="http://schemas.microsoft.com/office/powerpoint/2010/main" xmlns="" val="64182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525000" cy="1143000"/>
          </a:xfrm>
        </p:spPr>
        <p:txBody>
          <a:bodyPr>
            <a:normAutofit fontScale="90000"/>
          </a:bodyPr>
          <a:lstStyle/>
          <a:p>
            <a:r>
              <a:rPr lang="en-US" sz="3600" dirty="0" smtClean="0"/>
              <a:t>Socially Correct Couples</a:t>
            </a:r>
            <a:br>
              <a:rPr lang="en-US" sz="3600" dirty="0" smtClean="0"/>
            </a:br>
            <a:r>
              <a:rPr lang="en-US" sz="3600" dirty="0" smtClean="0"/>
              <a:t>(even down to the physical)</a:t>
            </a:r>
            <a:endParaRPr lang="en-US" sz="4400" dirty="0"/>
          </a:p>
        </p:txBody>
      </p:sp>
      <p:sp>
        <p:nvSpPr>
          <p:cNvPr id="2" name="Content Placeholder 1"/>
          <p:cNvSpPr>
            <a:spLocks noGrp="1"/>
          </p:cNvSpPr>
          <p:nvPr>
            <p:ph idx="1"/>
          </p:nvPr>
        </p:nvSpPr>
        <p:spPr/>
        <p:txBody>
          <a:bodyPr>
            <a:normAutofit fontScale="70000" lnSpcReduction="20000"/>
          </a:bodyPr>
          <a:lstStyle/>
          <a:p>
            <a:pPr>
              <a:lnSpc>
                <a:spcPct val="120000"/>
              </a:lnSpc>
            </a:pPr>
            <a:r>
              <a:rPr lang="en-US" sz="2800" dirty="0" smtClean="0"/>
              <a:t>People with eye color of blue, gray, black, or hazel should not marry people with the same eye color. </a:t>
            </a:r>
          </a:p>
          <a:p>
            <a:pPr>
              <a:lnSpc>
                <a:spcPct val="120000"/>
              </a:lnSpc>
            </a:pPr>
            <a:r>
              <a:rPr lang="en-US" sz="2800" dirty="0" smtClean="0"/>
              <a:t>People with thin, wiry features and "cold blood" should marry those with round features and "warm blood." </a:t>
            </a:r>
          </a:p>
          <a:p>
            <a:pPr>
              <a:lnSpc>
                <a:spcPct val="120000"/>
              </a:lnSpc>
            </a:pPr>
            <a:r>
              <a:rPr lang="en-US" sz="2800" dirty="0" smtClean="0"/>
              <a:t>Those with bright red hair and a florid complexion have an excitable temper and should marry a person with very dark black hair or possibly a brunette. </a:t>
            </a:r>
          </a:p>
          <a:p>
            <a:pPr>
              <a:lnSpc>
                <a:spcPct val="120000"/>
              </a:lnSpc>
            </a:pPr>
            <a:r>
              <a:rPr lang="en-US" sz="2800" dirty="0" smtClean="0"/>
              <a:t>Soft, fine haired people should not marry people like themselves. </a:t>
            </a:r>
          </a:p>
          <a:p>
            <a:pPr>
              <a:lnSpc>
                <a:spcPct val="120000"/>
              </a:lnSpc>
            </a:pPr>
            <a:r>
              <a:rPr lang="en-US" sz="2800" dirty="0" smtClean="0"/>
              <a:t>People with curly hair should marry those with straight hair. </a:t>
            </a:r>
          </a:p>
          <a:p>
            <a:pPr>
              <a:lnSpc>
                <a:spcPct val="120000"/>
              </a:lnSpc>
            </a:pPr>
            <a:r>
              <a:rPr lang="en-US" sz="2800" dirty="0" smtClean="0"/>
              <a:t>Irritable, nervous people should marry sympathetic, quiet types. </a:t>
            </a:r>
          </a:p>
          <a:p>
            <a:pPr>
              <a:lnSpc>
                <a:spcPct val="120000"/>
              </a:lnSpc>
            </a:pPr>
            <a:r>
              <a:rPr lang="en-US" sz="2800" dirty="0" smtClean="0"/>
              <a:t>Quick-speaking people should marry someone calm and deliberate. </a:t>
            </a:r>
          </a:p>
          <a:p>
            <a:pPr>
              <a:lnSpc>
                <a:spcPct val="120000"/>
              </a:lnSpc>
            </a:pPr>
            <a:r>
              <a:rPr lang="en-US" sz="2800" dirty="0" smtClean="0"/>
              <a:t>People who do not fit into one specific category (</a:t>
            </a:r>
            <a:r>
              <a:rPr lang="en-US" sz="2800" dirty="0" err="1" smtClean="0"/>
              <a:t>ie</a:t>
            </a:r>
            <a:r>
              <a:rPr lang="en-US" sz="2800" dirty="0" smtClean="0"/>
              <a:t> not blonde of brunette) or are average (not tall or short) should marry someone similar to themselves. </a:t>
            </a:r>
          </a:p>
          <a:p>
            <a:endParaRPr lang="en-US" dirty="0"/>
          </a:p>
        </p:txBody>
      </p:sp>
      <p:sp>
        <p:nvSpPr>
          <p:cNvPr id="4" name="TextBox 3"/>
          <p:cNvSpPr txBox="1"/>
          <p:nvPr/>
        </p:nvSpPr>
        <p:spPr>
          <a:xfrm>
            <a:off x="3886200" y="6151784"/>
            <a:ext cx="403027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Do You Think This Balance Works?</a:t>
            </a:r>
            <a:endParaRPr lang="en-US" dirty="0"/>
          </a:p>
        </p:txBody>
      </p:sp>
    </p:spTree>
    <p:extLst>
      <p:ext uri="{BB962C8B-B14F-4D97-AF65-F5344CB8AC3E}">
        <p14:creationId xmlns:p14="http://schemas.microsoft.com/office/powerpoint/2010/main" xmlns="" val="181375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229600" cy="1143000"/>
          </a:xfrm>
        </p:spPr>
        <p:txBody>
          <a:bodyPr/>
          <a:lstStyle/>
          <a:p>
            <a:r>
              <a:rPr lang="en-US" dirty="0" smtClean="0"/>
              <a:t>Pair Work</a:t>
            </a:r>
            <a:endParaRPr lang="en-US" dirty="0"/>
          </a:p>
        </p:txBody>
      </p:sp>
      <p:sp>
        <p:nvSpPr>
          <p:cNvPr id="2" name="Content Placeholder 1"/>
          <p:cNvSpPr>
            <a:spLocks noGrp="1"/>
          </p:cNvSpPr>
          <p:nvPr>
            <p:ph idx="1"/>
          </p:nvPr>
        </p:nvSpPr>
        <p:spPr>
          <a:xfrm>
            <a:off x="457200" y="1307909"/>
            <a:ext cx="7696200" cy="5550091"/>
          </a:xfrm>
        </p:spPr>
        <p:txBody>
          <a:bodyPr>
            <a:normAutofit/>
          </a:bodyPr>
          <a:lstStyle/>
          <a:p>
            <a:r>
              <a:rPr lang="en-US" b="1" dirty="0" smtClean="0"/>
              <a:t>Goal:</a:t>
            </a:r>
            <a:r>
              <a:rPr lang="en-US" dirty="0" smtClean="0"/>
              <a:t> To create a double-sided presentation displaying the differences between the rules of marriage TODAY, and the rules of marriage in VICTORIAN times.</a:t>
            </a:r>
          </a:p>
          <a:p>
            <a:r>
              <a:rPr lang="en-US" b="1" dirty="0" smtClean="0"/>
              <a:t>Try to be as creative as possible!</a:t>
            </a:r>
          </a:p>
          <a:p>
            <a:pPr lvl="1"/>
            <a:r>
              <a:rPr lang="en-US" dirty="0" smtClean="0"/>
              <a:t>What rules should the PERFECT husband or wife follow?</a:t>
            </a:r>
          </a:p>
          <a:p>
            <a:pPr lvl="1"/>
            <a:r>
              <a:rPr lang="en-US" dirty="0" smtClean="0"/>
              <a:t>What should the consequences be if the rules are broken?</a:t>
            </a:r>
          </a:p>
          <a:p>
            <a:pPr lvl="1"/>
            <a:r>
              <a:rPr lang="en-US" dirty="0" smtClean="0"/>
              <a:t>Example </a:t>
            </a:r>
            <a:r>
              <a:rPr lang="en-US" dirty="0" smtClean="0">
                <a:sym typeface="Wingdings" pitchFamily="2" charset="2"/>
              </a:rPr>
              <a:t> In marriage today, the husband must NEVER order dinner for the wife. He should let her decide what she wants to eat!</a:t>
            </a:r>
          </a:p>
          <a:p>
            <a:pPr lvl="1"/>
            <a:endParaRPr lang="en-US" dirty="0">
              <a:solidFill>
                <a:srgbClr val="FF0000"/>
              </a:solidFill>
              <a:sym typeface="Wingdings" pitchFamily="2" charset="2"/>
            </a:endParaRPr>
          </a:p>
          <a:p>
            <a:pPr marL="411480" lvl="1" indent="0">
              <a:buNone/>
            </a:pPr>
            <a:r>
              <a:rPr lang="en-US" dirty="0" smtClean="0">
                <a:solidFill>
                  <a:srgbClr val="FF0000"/>
                </a:solidFill>
                <a:sym typeface="Wingdings" pitchFamily="2" charset="2"/>
              </a:rPr>
              <a:t>YOU WILL HAVE 15 MINUTES </a:t>
            </a:r>
          </a:p>
          <a:p>
            <a:pPr marL="411480" lvl="1" indent="0">
              <a:buNone/>
            </a:pPr>
            <a:r>
              <a:rPr lang="en-US" dirty="0" smtClean="0">
                <a:solidFill>
                  <a:srgbClr val="FF0000"/>
                </a:solidFill>
                <a:sym typeface="Wingdings" pitchFamily="2" charset="2"/>
              </a:rPr>
              <a:t>TO FINISH THIS!</a:t>
            </a:r>
            <a:endParaRPr lang="en-US" dirty="0">
              <a:solidFill>
                <a:srgbClr val="FF0000"/>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4343400"/>
            <a:ext cx="3571875"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8734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09786136"/>
              </p:ext>
            </p:extLst>
          </p:nvPr>
        </p:nvGraphicFramePr>
        <p:xfrm>
          <a:off x="457200" y="1600200"/>
          <a:ext cx="7620000" cy="3296920"/>
        </p:xfrm>
        <a:graphic>
          <a:graphicData uri="http://schemas.openxmlformats.org/drawingml/2006/table">
            <a:tbl>
              <a:tblPr firstRow="1" bandRow="1">
                <a:tableStyleId>{5C22544A-7EE6-4342-B048-85BDC9FD1C3A}</a:tableStyleId>
              </a:tblPr>
              <a:tblGrid>
                <a:gridCol w="1905000"/>
                <a:gridCol w="1905000"/>
                <a:gridCol w="1905000"/>
                <a:gridCol w="1905000"/>
              </a:tblGrid>
              <a:tr h="370840">
                <a:tc>
                  <a:txBody>
                    <a:bodyPr/>
                    <a:lstStyle/>
                    <a:p>
                      <a:r>
                        <a:rPr lang="en-US" dirty="0" smtClean="0"/>
                        <a:t>Victorian</a:t>
                      </a:r>
                      <a:r>
                        <a:rPr lang="en-US" baseline="0" dirty="0" smtClean="0"/>
                        <a:t> rule</a:t>
                      </a:r>
                      <a:endParaRPr lang="en-US" dirty="0"/>
                    </a:p>
                  </a:txBody>
                  <a:tcPr/>
                </a:tc>
                <a:tc>
                  <a:txBody>
                    <a:bodyPr/>
                    <a:lstStyle/>
                    <a:p>
                      <a:r>
                        <a:rPr lang="en-US" dirty="0" smtClean="0"/>
                        <a:t>Consequence</a:t>
                      </a:r>
                      <a:endParaRPr lang="en-US" dirty="0"/>
                    </a:p>
                  </a:txBody>
                  <a:tcPr/>
                </a:tc>
                <a:tc>
                  <a:txBody>
                    <a:bodyPr/>
                    <a:lstStyle/>
                    <a:p>
                      <a:r>
                        <a:rPr lang="en-US" dirty="0" smtClean="0"/>
                        <a:t>Modern rule</a:t>
                      </a:r>
                      <a:endParaRPr lang="en-US" dirty="0"/>
                    </a:p>
                  </a:txBody>
                  <a:tcPr/>
                </a:tc>
                <a:tc>
                  <a:txBody>
                    <a:bodyPr/>
                    <a:lstStyle/>
                    <a:p>
                      <a:r>
                        <a:rPr lang="en-US" dirty="0" smtClean="0"/>
                        <a:t>Consequence</a:t>
                      </a:r>
                      <a:endParaRPr lang="en-US" dirty="0"/>
                    </a:p>
                  </a:txBody>
                  <a:tcPr/>
                </a:tc>
              </a:tr>
              <a:tr h="370840">
                <a:tc>
                  <a:txBody>
                    <a:bodyPr/>
                    <a:lstStyle/>
                    <a:p>
                      <a:r>
                        <a:rPr lang="en-US" dirty="0" smtClean="0"/>
                        <a:t>Woman was</a:t>
                      </a:r>
                      <a:r>
                        <a:rPr lang="en-US" baseline="0" dirty="0" smtClean="0"/>
                        <a:t> supposed to be married by 23 </a:t>
                      </a:r>
                      <a:endParaRPr lang="en-US" dirty="0"/>
                    </a:p>
                  </a:txBody>
                  <a:tcPr/>
                </a:tc>
                <a:tc>
                  <a:txBody>
                    <a:bodyPr/>
                    <a:lstStyle/>
                    <a:p>
                      <a:r>
                        <a:rPr lang="en-US" dirty="0" smtClean="0"/>
                        <a:t>She was labeled</a:t>
                      </a:r>
                      <a:r>
                        <a:rPr lang="en-US" baseline="0" dirty="0" smtClean="0"/>
                        <a:t> a spinster and would have a much more difficult time ever getting married. </a:t>
                      </a:r>
                      <a:endParaRPr lang="en-US" dirty="0"/>
                    </a:p>
                  </a:txBody>
                  <a:tcPr/>
                </a:tc>
                <a:tc>
                  <a:txBody>
                    <a:bodyPr/>
                    <a:lstStyle/>
                    <a:p>
                      <a:r>
                        <a:rPr lang="en-US" dirty="0" smtClean="0"/>
                        <a:t>Husband</a:t>
                      </a:r>
                      <a:r>
                        <a:rPr lang="en-US" baseline="0" dirty="0" smtClean="0"/>
                        <a:t> should not order dinner for his wife. </a:t>
                      </a:r>
                      <a:endParaRPr lang="en-US" dirty="0"/>
                    </a:p>
                  </a:txBody>
                  <a:tcPr/>
                </a:tc>
                <a:tc>
                  <a:txBody>
                    <a:bodyPr/>
                    <a:lstStyle/>
                    <a:p>
                      <a:r>
                        <a:rPr lang="en-US" dirty="0" smtClean="0"/>
                        <a:t>She will be upset,</a:t>
                      </a:r>
                      <a:r>
                        <a:rPr lang="en-US" baseline="0" dirty="0" smtClean="0"/>
                        <a:t> assuming he thinks that she is inferior or incapable. </a:t>
                      </a:r>
                      <a:endParaRPr lang="en-US" dirty="0"/>
                    </a:p>
                  </a:txBody>
                  <a:tcPr/>
                </a:tc>
              </a:tr>
              <a:tr h="370840">
                <a:tc>
                  <a:txBody>
                    <a:bodyPr/>
                    <a:lstStyle/>
                    <a:p>
                      <a:r>
                        <a:rPr lang="en-US" dirty="0" smtClean="0"/>
                        <a:t>A woman could not lift her dress up with 2 hands</a:t>
                      </a:r>
                      <a:endParaRPr lang="en-US" dirty="0"/>
                    </a:p>
                  </a:txBody>
                  <a:tcPr/>
                </a:tc>
                <a:tc>
                  <a:txBody>
                    <a:bodyPr/>
                    <a:lstStyle/>
                    <a:p>
                      <a:r>
                        <a:rPr lang="en-US" dirty="0" smtClean="0"/>
                        <a:t>People would consider her indecent.</a:t>
                      </a:r>
                      <a:r>
                        <a:rPr lang="en-US" baseline="0" dirty="0" smtClean="0"/>
                        <a:t> </a:t>
                      </a:r>
                      <a:endParaRPr lang="en-US" dirty="0"/>
                    </a:p>
                  </a:txBody>
                  <a:tcPr/>
                </a:tc>
                <a:tc>
                  <a:txBody>
                    <a:bodyPr/>
                    <a:lstStyle/>
                    <a:p>
                      <a:r>
                        <a:rPr lang="en-US" dirty="0" smtClean="0"/>
                        <a:t>Husband and wife should split laundry duties</a:t>
                      </a:r>
                      <a:endParaRPr lang="en-US" dirty="0"/>
                    </a:p>
                  </a:txBody>
                  <a:tcPr/>
                </a:tc>
                <a:tc>
                  <a:txBody>
                    <a:bodyPr/>
                    <a:lstStyle/>
                    <a:p>
                      <a:r>
                        <a:rPr lang="en-US" dirty="0" smtClean="0"/>
                        <a:t>She</a:t>
                      </a:r>
                      <a:r>
                        <a:rPr lang="en-US" baseline="0" dirty="0" smtClean="0"/>
                        <a:t> will be exhausted and others will consider him lazy</a:t>
                      </a:r>
                      <a:endParaRPr lang="en-US" dirty="0"/>
                    </a:p>
                  </a:txBody>
                  <a:tcPr/>
                </a:tc>
              </a:tr>
            </a:tbl>
          </a:graphicData>
        </a:graphic>
      </p:graphicFrame>
    </p:spTree>
    <p:extLst>
      <p:ext uri="{BB962C8B-B14F-4D97-AF65-F5344CB8AC3E}">
        <p14:creationId xmlns:p14="http://schemas.microsoft.com/office/powerpoint/2010/main" xmlns="" val="3155223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482" y="304800"/>
            <a:ext cx="8229600" cy="1143000"/>
          </a:xfrm>
        </p:spPr>
        <p:txBody>
          <a:bodyPr/>
          <a:lstStyle/>
          <a:p>
            <a:r>
              <a:rPr lang="en-US" dirty="0" smtClean="0"/>
              <a:t>Ibsen’s Controversial Thoughts!</a:t>
            </a:r>
            <a:endParaRPr lang="en-US" dirty="0"/>
          </a:p>
        </p:txBody>
      </p:sp>
      <p:sp>
        <p:nvSpPr>
          <p:cNvPr id="25603" name="Rectangle 3"/>
          <p:cNvSpPr>
            <a:spLocks noGrp="1" noChangeArrowheads="1"/>
          </p:cNvSpPr>
          <p:nvPr>
            <p:ph type="body" idx="1"/>
          </p:nvPr>
        </p:nvSpPr>
        <p:spPr>
          <a:xfrm>
            <a:off x="533400" y="1828800"/>
            <a:ext cx="3505200" cy="4876800"/>
          </a:xfrm>
        </p:spPr>
        <p:txBody>
          <a:bodyPr>
            <a:normAutofit/>
          </a:bodyPr>
          <a:lstStyle/>
          <a:p>
            <a:r>
              <a:rPr lang="en-US" dirty="0" smtClean="0"/>
              <a:t>Ibsen </a:t>
            </a:r>
            <a:r>
              <a:rPr lang="en-US" dirty="0"/>
              <a:t>felt that, rather than merely live together, husband and wife should live as equals</a:t>
            </a:r>
          </a:p>
          <a:p>
            <a:endParaRPr lang="en-US" dirty="0" smtClean="0"/>
          </a:p>
          <a:p>
            <a:r>
              <a:rPr lang="en-US" dirty="0" smtClean="0"/>
              <a:t>Women </a:t>
            </a:r>
            <a:r>
              <a:rPr lang="en-US" dirty="0"/>
              <a:t>should have freedom to develop as adult, independent, and responsible </a:t>
            </a:r>
            <a:r>
              <a:rPr lang="en-US" dirty="0" smtClean="0"/>
              <a:t>people</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600200"/>
            <a:ext cx="3810000" cy="4909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802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Please take out a sheet of paper. </a:t>
            </a:r>
          </a:p>
          <a:p>
            <a:endParaRPr lang="en-US" dirty="0"/>
          </a:p>
          <a:p>
            <a:r>
              <a:rPr lang="en-US" dirty="0" smtClean="0"/>
              <a:t>Take 5 minutes to journal on the following topic: </a:t>
            </a:r>
          </a:p>
          <a:p>
            <a:endParaRPr lang="en-US" dirty="0"/>
          </a:p>
          <a:p>
            <a:pPr marL="0" indent="0" algn="ctr">
              <a:buNone/>
            </a:pPr>
            <a:r>
              <a:rPr lang="en-US" sz="2800" b="1" dirty="0">
                <a:latin typeface="Book Antiqua" pitchFamily="18" charset="0"/>
              </a:rPr>
              <a:t>Journal Prompt</a:t>
            </a:r>
          </a:p>
          <a:p>
            <a:pPr algn="ctr"/>
            <a:r>
              <a:rPr lang="en-US" sz="2800" dirty="0">
                <a:latin typeface="Book Antiqua" pitchFamily="18" charset="0"/>
              </a:rPr>
              <a:t>Describe the role of women in today’s society. </a:t>
            </a:r>
          </a:p>
          <a:p>
            <a:pPr algn="ctr"/>
            <a:r>
              <a:rPr lang="en-US" sz="2800" i="1" dirty="0">
                <a:latin typeface="Book Antiqua" pitchFamily="18" charset="0"/>
              </a:rPr>
              <a:t>What is the perfect woman supposed to be like</a:t>
            </a:r>
            <a:r>
              <a:rPr lang="en-US" sz="2800" i="1" dirty="0" smtClean="0">
                <a:latin typeface="Book Antiqua" pitchFamily="18" charset="0"/>
              </a:rPr>
              <a:t>?</a:t>
            </a:r>
          </a:p>
          <a:p>
            <a:pPr algn="ctr"/>
            <a:r>
              <a:rPr lang="en-US" sz="2800" i="1" dirty="0" smtClean="0">
                <a:latin typeface="Book Antiqua" pitchFamily="18" charset="0"/>
              </a:rPr>
              <a:t>What is the perfect man supposed to be like?</a:t>
            </a:r>
            <a:endParaRPr lang="en-US" sz="2800" i="1" dirty="0">
              <a:latin typeface="Book Antiqua" pitchFamily="18" charset="0"/>
            </a:endParaRPr>
          </a:p>
          <a:p>
            <a:pPr algn="ctr"/>
            <a:r>
              <a:rPr lang="en-US" sz="2800" i="1" dirty="0">
                <a:latin typeface="Book Antiqua" pitchFamily="18" charset="0"/>
              </a:rPr>
              <a:t>Dig Deep</a:t>
            </a:r>
            <a:r>
              <a:rPr lang="en-US" sz="2800" i="1" dirty="0" smtClean="0">
                <a:latin typeface="Book Antiqua" pitchFamily="18" charset="0"/>
              </a:rPr>
              <a:t>!</a:t>
            </a:r>
          </a:p>
          <a:p>
            <a:endParaRPr lang="en-US" sz="2800" i="1" dirty="0">
              <a:latin typeface="Book Antiqua" pitchFamily="18" charset="0"/>
            </a:endParaRPr>
          </a:p>
          <a:p>
            <a:r>
              <a:rPr lang="en-US" sz="2800" dirty="0" smtClean="0">
                <a:latin typeface="Book Antiqua" pitchFamily="18" charset="0"/>
              </a:rPr>
              <a:t>We will discuss this as a group at the end of 5 minutes. </a:t>
            </a:r>
          </a:p>
          <a:p>
            <a:r>
              <a:rPr lang="en-US" sz="2800" dirty="0" smtClean="0">
                <a:latin typeface="Book Antiqua" pitchFamily="18" charset="0"/>
              </a:rPr>
              <a:t>You should be writing the </a:t>
            </a:r>
            <a:r>
              <a:rPr lang="en-US" sz="2800" i="1" dirty="0" smtClean="0">
                <a:latin typeface="Book Antiqua" pitchFamily="18" charset="0"/>
              </a:rPr>
              <a:t>entire</a:t>
            </a:r>
            <a:r>
              <a:rPr lang="en-US" sz="2800" dirty="0" smtClean="0">
                <a:latin typeface="Book Antiqua" pitchFamily="18" charset="0"/>
              </a:rPr>
              <a:t> time and should have at least 5 </a:t>
            </a:r>
            <a:r>
              <a:rPr lang="en-US" sz="2800" i="1" dirty="0" smtClean="0">
                <a:latin typeface="Book Antiqua" pitchFamily="18" charset="0"/>
              </a:rPr>
              <a:t>complete, thoughtful</a:t>
            </a:r>
            <a:r>
              <a:rPr lang="en-US" sz="2800" dirty="0" smtClean="0">
                <a:latin typeface="Book Antiqua" pitchFamily="18" charset="0"/>
              </a:rPr>
              <a:t> sentences!</a:t>
            </a:r>
            <a:endParaRPr lang="en-US" sz="2800" dirty="0">
              <a:latin typeface="Book Antiqua" pitchFamily="18" charset="0"/>
            </a:endParaRPr>
          </a:p>
          <a:p>
            <a:endParaRPr lang="en-US" dirty="0"/>
          </a:p>
        </p:txBody>
      </p:sp>
    </p:spTree>
    <p:extLst>
      <p:ext uri="{BB962C8B-B14F-4D97-AF65-F5344CB8AC3E}">
        <p14:creationId xmlns:p14="http://schemas.microsoft.com/office/powerpoint/2010/main" xmlns="" val="412765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Isben’s</a:t>
            </a:r>
            <a:r>
              <a:rPr lang="en-US" dirty="0" smtClean="0"/>
              <a:t> Controversial Thoughts</a:t>
            </a:r>
            <a:endParaRPr lang="en-US" dirty="0"/>
          </a:p>
        </p:txBody>
      </p:sp>
      <p:sp>
        <p:nvSpPr>
          <p:cNvPr id="3" name="Content Placeholder 2"/>
          <p:cNvSpPr>
            <a:spLocks noGrp="1"/>
          </p:cNvSpPr>
          <p:nvPr>
            <p:ph idx="1"/>
          </p:nvPr>
        </p:nvSpPr>
        <p:spPr>
          <a:xfrm>
            <a:off x="3962400" y="1600200"/>
            <a:ext cx="4114800" cy="4800600"/>
          </a:xfrm>
        </p:spPr>
        <p:txBody>
          <a:bodyPr/>
          <a:lstStyle/>
          <a:p>
            <a:r>
              <a:rPr lang="en-US" dirty="0" smtClean="0"/>
              <a:t>Surprisingly, </a:t>
            </a:r>
            <a:r>
              <a:rPr lang="en-US" dirty="0" err="1" smtClean="0"/>
              <a:t>Isben</a:t>
            </a:r>
            <a:r>
              <a:rPr lang="en-US" dirty="0" smtClean="0"/>
              <a:t> was NOT a feminist. </a:t>
            </a:r>
          </a:p>
          <a:p>
            <a:endParaRPr lang="en-US" dirty="0"/>
          </a:p>
          <a:p>
            <a:r>
              <a:rPr lang="en-US" dirty="0" smtClean="0"/>
              <a:t>He believed that the women were extremely important in taking care of children and their husbands. </a:t>
            </a:r>
          </a:p>
          <a:p>
            <a:endParaRPr lang="en-US" dirty="0"/>
          </a:p>
          <a:p>
            <a:r>
              <a:rPr lang="en-US" dirty="0" smtClean="0"/>
              <a:t>HOWEVER, he believed that a woman would not be able to successfully fulfill those roles unless they were treated as equal human beings.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447800"/>
            <a:ext cx="3544253"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5537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981200"/>
            <a:ext cx="8382000" cy="4906962"/>
          </a:xfrm>
        </p:spPr>
        <p:txBody>
          <a:bodyPr>
            <a:normAutofit fontScale="92500" lnSpcReduction="10000"/>
          </a:bodyPr>
          <a:lstStyle/>
          <a:p>
            <a:pPr>
              <a:lnSpc>
                <a:spcPct val="90000"/>
              </a:lnSpc>
            </a:pPr>
            <a:endParaRPr lang="en-US" dirty="0" smtClean="0">
              <a:latin typeface="Book Antiqua" pitchFamily="18" charset="0"/>
            </a:endParaRPr>
          </a:p>
          <a:p>
            <a:pPr>
              <a:lnSpc>
                <a:spcPct val="90000"/>
              </a:lnSpc>
            </a:pPr>
            <a:r>
              <a:rPr lang="en-US" dirty="0" smtClean="0">
                <a:latin typeface="Book Antiqua" pitchFamily="18" charset="0"/>
              </a:rPr>
              <a:t>Realist for his society!</a:t>
            </a:r>
          </a:p>
          <a:p>
            <a:pPr>
              <a:lnSpc>
                <a:spcPct val="90000"/>
              </a:lnSpc>
            </a:pPr>
            <a:endParaRPr lang="en-US" dirty="0" smtClean="0">
              <a:latin typeface="Book Antiqua" pitchFamily="18" charset="0"/>
            </a:endParaRPr>
          </a:p>
          <a:p>
            <a:pPr>
              <a:lnSpc>
                <a:spcPct val="90000"/>
              </a:lnSpc>
            </a:pPr>
            <a:r>
              <a:rPr lang="en-US" dirty="0" smtClean="0">
                <a:latin typeface="Book Antiqua" pitchFamily="18" charset="0"/>
              </a:rPr>
              <a:t>“A Doll’s House” centers on</a:t>
            </a:r>
          </a:p>
          <a:p>
            <a:pPr marL="0" indent="0">
              <a:lnSpc>
                <a:spcPct val="90000"/>
              </a:lnSpc>
              <a:buNone/>
            </a:pPr>
            <a:r>
              <a:rPr lang="en-US" dirty="0">
                <a:latin typeface="Book Antiqua" pitchFamily="18" charset="0"/>
              </a:rPr>
              <a:t>	</a:t>
            </a:r>
            <a:r>
              <a:rPr lang="en-US" dirty="0" smtClean="0">
                <a:latin typeface="Book Antiqua" pitchFamily="18" charset="0"/>
              </a:rPr>
              <a:t>Victorian Controversy!</a:t>
            </a:r>
          </a:p>
          <a:p>
            <a:pPr marL="0" indent="0">
              <a:lnSpc>
                <a:spcPct val="90000"/>
              </a:lnSpc>
              <a:buNone/>
            </a:pPr>
            <a:endParaRPr lang="en-US" dirty="0" smtClean="0">
              <a:latin typeface="Book Antiqua" pitchFamily="18" charset="0"/>
            </a:endParaRPr>
          </a:p>
          <a:p>
            <a:pPr>
              <a:lnSpc>
                <a:spcPct val="90000"/>
              </a:lnSpc>
            </a:pPr>
            <a:r>
              <a:rPr lang="en-US" dirty="0" smtClean="0">
                <a:latin typeface="Book Antiqua" pitchFamily="18" charset="0"/>
              </a:rPr>
              <a:t>Letters sent to daughters:</a:t>
            </a:r>
          </a:p>
          <a:p>
            <a:pPr lvl="1">
              <a:lnSpc>
                <a:spcPct val="90000"/>
              </a:lnSpc>
            </a:pPr>
            <a:r>
              <a:rPr lang="en-US" dirty="0" smtClean="0">
                <a:latin typeface="Book Antiqua" pitchFamily="18" charset="0"/>
              </a:rPr>
              <a:t>DON’T GO TO THIS PLAY!</a:t>
            </a:r>
          </a:p>
          <a:p>
            <a:pPr lvl="1">
              <a:lnSpc>
                <a:spcPct val="90000"/>
              </a:lnSpc>
            </a:pPr>
            <a:endParaRPr lang="en-US" dirty="0" smtClean="0">
              <a:latin typeface="Book Antiqua" pitchFamily="18" charset="0"/>
            </a:endParaRPr>
          </a:p>
          <a:p>
            <a:pPr lvl="1">
              <a:lnSpc>
                <a:spcPct val="90000"/>
              </a:lnSpc>
            </a:pPr>
            <a:endParaRPr lang="en-US" dirty="0" smtClean="0">
              <a:latin typeface="Book Antiqua" pitchFamily="18" charset="0"/>
            </a:endParaRPr>
          </a:p>
          <a:p>
            <a:pPr marL="0" indent="0" algn="r">
              <a:lnSpc>
                <a:spcPct val="90000"/>
              </a:lnSpc>
              <a:buNone/>
            </a:pPr>
            <a:r>
              <a:rPr lang="en-US" dirty="0" smtClean="0">
                <a:latin typeface="Book Antiqua" pitchFamily="18" charset="0"/>
              </a:rPr>
              <a:t>“The strongest man in </a:t>
            </a:r>
          </a:p>
          <a:p>
            <a:pPr algn="r">
              <a:lnSpc>
                <a:spcPct val="90000"/>
              </a:lnSpc>
              <a:buNone/>
            </a:pPr>
            <a:r>
              <a:rPr lang="en-US" dirty="0" smtClean="0">
                <a:latin typeface="Book Antiqua" pitchFamily="18" charset="0"/>
              </a:rPr>
              <a:t>the world is he who stands </a:t>
            </a:r>
          </a:p>
          <a:p>
            <a:pPr algn="r">
              <a:lnSpc>
                <a:spcPct val="90000"/>
              </a:lnSpc>
              <a:buNone/>
            </a:pPr>
            <a:r>
              <a:rPr lang="en-US" dirty="0" smtClean="0">
                <a:latin typeface="Book Antiqua" pitchFamily="18" charset="0"/>
              </a:rPr>
              <a:t>alone.” – </a:t>
            </a:r>
            <a:r>
              <a:rPr lang="en-US" dirty="0" err="1" smtClean="0">
                <a:latin typeface="Book Antiqua" pitchFamily="18" charset="0"/>
              </a:rPr>
              <a:t>Henrik</a:t>
            </a:r>
            <a:r>
              <a:rPr lang="en-US" dirty="0" smtClean="0">
                <a:latin typeface="Book Antiqua" pitchFamily="18" charset="0"/>
              </a:rPr>
              <a:t> Ibsen</a:t>
            </a:r>
          </a:p>
          <a:p>
            <a:pPr>
              <a:lnSpc>
                <a:spcPct val="90000"/>
              </a:lnSpc>
              <a:buNone/>
            </a:pPr>
            <a:endParaRPr lang="en-US" dirty="0" smtClean="0">
              <a:latin typeface="Book Antiqua" pitchFamily="18" charset="0"/>
            </a:endParaRPr>
          </a:p>
          <a:p>
            <a:pPr>
              <a:lnSpc>
                <a:spcPct val="90000"/>
              </a:lnSpc>
            </a:pPr>
            <a:r>
              <a:rPr lang="en-US" dirty="0" smtClean="0">
                <a:latin typeface="Book Antiqua" pitchFamily="18" charset="0"/>
              </a:rPr>
              <a:t>Brace yourself for a drama filled with lies, deceit, and suspense!</a:t>
            </a:r>
          </a:p>
          <a:p>
            <a:pPr lvl="1">
              <a:lnSpc>
                <a:spcPct val="90000"/>
              </a:lnSpc>
              <a:buNone/>
            </a:pPr>
            <a:r>
              <a:rPr lang="en-US" dirty="0" smtClean="0">
                <a:latin typeface="Book Antiqua" pitchFamily="18" charset="0"/>
              </a:rPr>
              <a:t>				</a:t>
            </a:r>
            <a:endParaRPr lang="en-US" dirty="0">
              <a:latin typeface="Book Antiqua" pitchFamily="18" charset="0"/>
            </a:endParaRPr>
          </a:p>
        </p:txBody>
      </p:sp>
      <p:sp>
        <p:nvSpPr>
          <p:cNvPr id="3" name="Title 2"/>
          <p:cNvSpPr>
            <a:spLocks noGrp="1"/>
          </p:cNvSpPr>
          <p:nvPr>
            <p:ph type="title"/>
          </p:nvPr>
        </p:nvSpPr>
        <p:spPr>
          <a:xfrm>
            <a:off x="304800" y="457200"/>
            <a:ext cx="8763000" cy="1447800"/>
          </a:xfrm>
        </p:spPr>
        <p:txBody>
          <a:bodyPr>
            <a:normAutofit fontScale="90000"/>
          </a:bodyPr>
          <a:lstStyle/>
          <a:p>
            <a:r>
              <a:rPr lang="en-US" sz="4400" dirty="0" err="1" smtClean="0">
                <a:latin typeface="Book Antiqua" pitchFamily="18" charset="0"/>
              </a:rPr>
              <a:t>Henrik</a:t>
            </a:r>
            <a:r>
              <a:rPr lang="en-US" sz="4400" dirty="0" smtClean="0">
                <a:latin typeface="Book Antiqua" pitchFamily="18" charset="0"/>
              </a:rPr>
              <a:t> </a:t>
            </a:r>
            <a:r>
              <a:rPr lang="en-US" sz="4400" dirty="0" err="1" smtClean="0">
                <a:latin typeface="Book Antiqua" pitchFamily="18" charset="0"/>
              </a:rPr>
              <a:t>Isben</a:t>
            </a:r>
            <a:r>
              <a:rPr lang="en-US" sz="4400" dirty="0" smtClean="0">
                <a:latin typeface="Book Antiqua" pitchFamily="18" charset="0"/>
              </a:rPr>
              <a:t>:  </a:t>
            </a:r>
            <a:br>
              <a:rPr lang="en-US" sz="4400" dirty="0" smtClean="0">
                <a:latin typeface="Book Antiqua" pitchFamily="18" charset="0"/>
              </a:rPr>
            </a:br>
            <a:r>
              <a:rPr lang="en-US" sz="4400" dirty="0" smtClean="0">
                <a:latin typeface="Book Antiqua" pitchFamily="18" charset="0"/>
              </a:rPr>
              <a:t>A Revolutionary </a:t>
            </a:r>
            <a:br>
              <a:rPr lang="en-US" sz="4400" dirty="0" smtClean="0">
                <a:latin typeface="Book Antiqua" pitchFamily="18" charset="0"/>
              </a:rPr>
            </a:br>
            <a:r>
              <a:rPr lang="en-US" sz="4400" dirty="0" smtClean="0">
                <a:latin typeface="Book Antiqua" pitchFamily="18" charset="0"/>
              </a:rPr>
              <a:t>Man</a:t>
            </a:r>
            <a:endParaRPr lang="en-US" dirty="0">
              <a:latin typeface="Book Antiqua" pitchFamily="18" charset="0"/>
            </a:endParaRPr>
          </a:p>
        </p:txBody>
      </p:sp>
      <p:pic>
        <p:nvPicPr>
          <p:cNvPr id="4" name="Picture 3" descr="EF6DAD42-EE85-F093-29BA2BBD1B12F2BD.jpg"/>
          <p:cNvPicPr>
            <a:picLocks noChangeAspect="1"/>
          </p:cNvPicPr>
          <p:nvPr/>
        </p:nvPicPr>
        <p:blipFill>
          <a:blip r:embed="rId2" cstate="print"/>
          <a:stretch>
            <a:fillRect/>
          </a:stretch>
        </p:blipFill>
        <p:spPr>
          <a:xfrm>
            <a:off x="4876800" y="76200"/>
            <a:ext cx="4191000" cy="45323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34193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a:t>
            </a:r>
            <a:endParaRPr lang="en-US" dirty="0"/>
          </a:p>
        </p:txBody>
      </p:sp>
      <p:sp>
        <p:nvSpPr>
          <p:cNvPr id="3" name="Content Placeholder 2"/>
          <p:cNvSpPr>
            <a:spLocks noGrp="1"/>
          </p:cNvSpPr>
          <p:nvPr>
            <p:ph idx="1"/>
          </p:nvPr>
        </p:nvSpPr>
        <p:spPr>
          <a:xfrm>
            <a:off x="457200" y="1295400"/>
            <a:ext cx="7620000" cy="4800600"/>
          </a:xfrm>
        </p:spPr>
        <p:txBody>
          <a:bodyPr/>
          <a:lstStyle/>
          <a:p>
            <a:r>
              <a:rPr lang="en-US" dirty="0" smtClean="0"/>
              <a:t>Assign books</a:t>
            </a:r>
          </a:p>
          <a:p>
            <a:endParaRPr lang="en-US" dirty="0"/>
          </a:p>
          <a:p>
            <a:r>
              <a:rPr lang="en-US" dirty="0" smtClean="0"/>
              <a:t>You will be keeping an annotation log while reading this play.</a:t>
            </a:r>
          </a:p>
          <a:p>
            <a:pPr lvl="1"/>
            <a:r>
              <a:rPr lang="en-US" dirty="0" smtClean="0"/>
              <a:t>Look for: unknown vocabulary,  questions (and possible answers), inferences, connections, and predictions. </a:t>
            </a:r>
          </a:p>
          <a:p>
            <a:pPr lvl="1"/>
            <a:r>
              <a:rPr lang="en-US" dirty="0" smtClean="0"/>
              <a:t>Also, keep an eye out for symbolism, characterization, conflict, and theme. (and any other literary device you can think of)</a:t>
            </a:r>
          </a:p>
          <a:p>
            <a:pPr lvl="2"/>
            <a:r>
              <a:rPr lang="en-US" dirty="0" smtClean="0"/>
              <a:t>When you recognize these things, ANALYZE THEM. Don’t just identify them. </a:t>
            </a:r>
          </a:p>
          <a:p>
            <a:pPr lvl="2"/>
            <a:r>
              <a:rPr lang="en-US" dirty="0" smtClean="0"/>
              <a:t>Ask—”Why is this important?” Or “What could this indicate/reveal?”</a:t>
            </a:r>
          </a:p>
          <a:p>
            <a:r>
              <a:rPr lang="en-US" dirty="0" smtClean="0"/>
              <a:t>As we read aloud, you can raise your hand and we will stop to discuss any aspect of the play. </a:t>
            </a:r>
            <a:endParaRPr lang="en-US" dirty="0"/>
          </a:p>
        </p:txBody>
      </p:sp>
    </p:spTree>
    <p:extLst>
      <p:ext uri="{BB962C8B-B14F-4D97-AF65-F5344CB8AC3E}">
        <p14:creationId xmlns:p14="http://schemas.microsoft.com/office/powerpoint/2010/main" xmlns="" val="1149708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7620000" cy="5105400"/>
          </a:xfrm>
        </p:spPr>
        <p:txBody>
          <a:bodyPr>
            <a:normAutofit/>
          </a:bodyPr>
          <a:lstStyle/>
          <a:p>
            <a:r>
              <a:rPr lang="en-US" dirty="0" smtClean="0"/>
              <a:t>On a separate sheet of paper, answer the following questions: </a:t>
            </a:r>
          </a:p>
          <a:p>
            <a:endParaRPr lang="en-US" dirty="0" smtClean="0"/>
          </a:p>
          <a:p>
            <a:pPr marL="571500" indent="-457200">
              <a:buFont typeface="+mj-lt"/>
              <a:buAutoNum type="arabicPeriod"/>
            </a:pPr>
            <a:r>
              <a:rPr lang="en-US" dirty="0" smtClean="0"/>
              <a:t>Describe a nickname that you have. Think of family, friends, and teachers. How did you get this nickname?</a:t>
            </a:r>
          </a:p>
          <a:p>
            <a:pPr marL="571500" indent="-457200">
              <a:buFont typeface="+mj-lt"/>
              <a:buAutoNum type="arabicPeriod"/>
            </a:pPr>
            <a:endParaRPr lang="en-US" dirty="0" smtClean="0"/>
          </a:p>
          <a:p>
            <a:pPr marL="571500" indent="-457200">
              <a:buFont typeface="+mj-lt"/>
              <a:buAutoNum type="arabicPeriod"/>
            </a:pPr>
            <a:r>
              <a:rPr lang="en-US" dirty="0" smtClean="0"/>
              <a:t>How does it make you feel to hear that nickname?</a:t>
            </a:r>
          </a:p>
          <a:p>
            <a:pPr marL="571500" indent="-457200">
              <a:buFont typeface="+mj-lt"/>
              <a:buAutoNum type="arabicPeriod"/>
            </a:pPr>
            <a:endParaRPr lang="en-US" dirty="0" smtClean="0"/>
          </a:p>
          <a:p>
            <a:pPr marL="571500" indent="-457200">
              <a:buFont typeface="+mj-lt"/>
              <a:buAutoNum type="arabicPeriod"/>
            </a:pPr>
            <a:r>
              <a:rPr lang="en-US" i="1" dirty="0" smtClean="0"/>
              <a:t>(If you don’t have one, what is a nickname that you would like to have? Why?)</a:t>
            </a:r>
          </a:p>
          <a:p>
            <a:pPr marL="571500" indent="-457200">
              <a:buFont typeface="+mj-lt"/>
              <a:buAutoNum type="arabicPeriod"/>
            </a:pPr>
            <a:endParaRPr lang="en-US" dirty="0" smtClean="0"/>
          </a:p>
          <a:p>
            <a:pPr marL="571500" indent="-457200">
              <a:buFont typeface="+mj-lt"/>
              <a:buAutoNum type="arabicPeriod"/>
            </a:pPr>
            <a:r>
              <a:rPr lang="en-US" dirty="0" smtClean="0"/>
              <a:t>What are some common terms of endearment that you have heard people call each other?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28600" y="1600200"/>
            <a:ext cx="8610600" cy="5181600"/>
          </a:xfrm>
          <a:prstGeom prst="rect">
            <a:avLst/>
          </a:prstGeom>
        </p:spPr>
        <p:txBody>
          <a:bodyPr vert="horz">
            <a:normAutofit/>
          </a:bodyPr>
          <a:lstStyle/>
          <a:p>
            <a:pPr marL="365760" indent="-256032" fontAlgn="auto">
              <a:spcBef>
                <a:spcPts val="300"/>
              </a:spcBef>
              <a:spcAft>
                <a:spcPts val="0"/>
              </a:spcAft>
              <a:buClr>
                <a:srgbClr val="A04DA3"/>
              </a:buClr>
              <a:buFont typeface="Georgia"/>
              <a:buNone/>
              <a:defRPr/>
            </a:pPr>
            <a:endParaRPr lang="en-US" sz="2800" dirty="0" smtClean="0">
              <a:solidFill>
                <a:prstClr val="black"/>
              </a:solidFill>
              <a:latin typeface="Georgia"/>
              <a:ea typeface="+mn-ea"/>
              <a:sym typeface="Wingdings"/>
            </a:endParaRPr>
          </a:p>
          <a:p>
            <a:pPr marL="365760" indent="-256032" fontAlgn="auto">
              <a:spcBef>
                <a:spcPts val="300"/>
              </a:spcBef>
              <a:spcAft>
                <a:spcPts val="0"/>
              </a:spcAft>
              <a:buClr>
                <a:srgbClr val="A04DA3"/>
              </a:buClr>
              <a:buFont typeface="Georgia"/>
              <a:buChar char="•"/>
              <a:defRPr/>
            </a:pPr>
            <a:endParaRPr lang="en-US" sz="2800" dirty="0" smtClean="0">
              <a:solidFill>
                <a:prstClr val="black"/>
              </a:solidFill>
              <a:latin typeface="Georgia"/>
              <a:ea typeface="+mn-ea"/>
              <a:sym typeface="Wingdings"/>
            </a:endParaRPr>
          </a:p>
        </p:txBody>
      </p:sp>
      <p:sp>
        <p:nvSpPr>
          <p:cNvPr id="5" name="Content Placeholder 2"/>
          <p:cNvSpPr>
            <a:spLocks noGrp="1"/>
          </p:cNvSpPr>
          <p:nvPr>
            <p:ph idx="1"/>
          </p:nvPr>
        </p:nvSpPr>
        <p:spPr>
          <a:xfrm>
            <a:off x="152400" y="1143000"/>
            <a:ext cx="8229600" cy="5066002"/>
          </a:xfrm>
        </p:spPr>
        <p:txBody>
          <a:bodyPr wrap="square" numCol="1">
            <a:spAutoFit/>
          </a:bodyPr>
          <a:lstStyle/>
          <a:p>
            <a:pPr>
              <a:buClr>
                <a:srgbClr val="A04DA3"/>
              </a:buClr>
              <a:defRPr/>
            </a:pPr>
            <a:endParaRPr lang="en-US" sz="2400" b="1" u="sng" dirty="0" smtClean="0">
              <a:latin typeface="Book Antiqua" pitchFamily="18" charset="0"/>
              <a:ea typeface="Times New Roman"/>
              <a:sym typeface="Wingdings"/>
            </a:endParaRPr>
          </a:p>
          <a:p>
            <a:pPr>
              <a:buClr>
                <a:srgbClr val="A04DA3"/>
              </a:buClr>
              <a:defRPr/>
            </a:pPr>
            <a:r>
              <a:rPr lang="en-US" sz="2400" b="1" u="sng" dirty="0" smtClean="0">
                <a:latin typeface="Book Antiqua" pitchFamily="18" charset="0"/>
                <a:ea typeface="Times New Roman"/>
                <a:sym typeface="Wingdings"/>
              </a:rPr>
              <a:t>Denotation:</a:t>
            </a:r>
          </a:p>
          <a:p>
            <a:pPr lvl="1">
              <a:buClr>
                <a:srgbClr val="A04DA3"/>
              </a:buClr>
              <a:defRPr/>
            </a:pPr>
            <a:r>
              <a:rPr lang="en-US" sz="2400" b="1" dirty="0" smtClean="0">
                <a:latin typeface="Book Antiqua" pitchFamily="18" charset="0"/>
                <a:ea typeface="Times New Roman"/>
                <a:sym typeface="Wingdings"/>
              </a:rPr>
              <a:t>Literal / Factual Meaning</a:t>
            </a:r>
          </a:p>
          <a:p>
            <a:pPr lvl="1">
              <a:buClr>
                <a:srgbClr val="A04DA3"/>
              </a:buClr>
              <a:defRPr/>
            </a:pPr>
            <a:r>
              <a:rPr lang="en-US" sz="2400" b="1" dirty="0" smtClean="0">
                <a:latin typeface="Book Antiqua" pitchFamily="18" charset="0"/>
                <a:ea typeface="Times New Roman"/>
                <a:sym typeface="Wingdings"/>
              </a:rPr>
              <a:t>Dictionary Definition</a:t>
            </a:r>
          </a:p>
          <a:p>
            <a:pPr>
              <a:buClr>
                <a:srgbClr val="A04DA3"/>
              </a:buClr>
              <a:defRPr/>
            </a:pPr>
            <a:r>
              <a:rPr lang="en-US" sz="2400" b="1" u="sng" dirty="0" smtClean="0">
                <a:latin typeface="Book Antiqua" pitchFamily="18" charset="0"/>
                <a:ea typeface="Times New Roman"/>
                <a:sym typeface="Wingdings"/>
              </a:rPr>
              <a:t>Connotation:</a:t>
            </a:r>
          </a:p>
          <a:p>
            <a:pPr lvl="1">
              <a:buClr>
                <a:srgbClr val="A04DA3"/>
              </a:buClr>
              <a:defRPr/>
            </a:pPr>
            <a:r>
              <a:rPr lang="en-US" sz="2400" b="1" dirty="0" smtClean="0">
                <a:latin typeface="Book Antiqua" pitchFamily="18" charset="0"/>
                <a:ea typeface="Times New Roman"/>
                <a:sym typeface="Wingdings"/>
              </a:rPr>
              <a:t>Emotional Association With The Word</a:t>
            </a:r>
          </a:p>
          <a:p>
            <a:pPr lvl="1">
              <a:buClr>
                <a:srgbClr val="A04DA3"/>
              </a:buClr>
              <a:defRPr/>
            </a:pPr>
            <a:r>
              <a:rPr lang="en-US" sz="2400" b="1" dirty="0" smtClean="0">
                <a:latin typeface="Book Antiqua" pitchFamily="18" charset="0"/>
                <a:ea typeface="Times New Roman"/>
                <a:sym typeface="Wingdings"/>
              </a:rPr>
              <a:t>Positive or Negative</a:t>
            </a:r>
          </a:p>
          <a:p>
            <a:pPr marL="27432" indent="0">
              <a:buClr>
                <a:srgbClr val="A04DA3"/>
              </a:buClr>
              <a:buNone/>
              <a:defRPr/>
            </a:pPr>
            <a:endParaRPr lang="en-US" b="1" dirty="0">
              <a:latin typeface="Book Antiqua" pitchFamily="18" charset="0"/>
              <a:ea typeface="Times New Roman"/>
              <a:sym typeface="Wingdings"/>
            </a:endParaRPr>
          </a:p>
          <a:p>
            <a:pPr marL="27432" indent="0">
              <a:buClr>
                <a:srgbClr val="A04DA3"/>
              </a:buClr>
              <a:buNone/>
              <a:defRPr/>
            </a:pPr>
            <a:r>
              <a:rPr lang="en-US" sz="2600" b="1" dirty="0" smtClean="0">
                <a:latin typeface="Book Antiqua" pitchFamily="18" charset="0"/>
                <a:ea typeface="Times New Roman"/>
                <a:sym typeface="Wingdings"/>
              </a:rPr>
              <a:t>What’s the point?</a:t>
            </a:r>
          </a:p>
          <a:p>
            <a:pPr marL="850392" lvl="1" indent="-457200">
              <a:buClr>
                <a:srgbClr val="A04DA3"/>
              </a:buClr>
              <a:defRPr/>
            </a:pPr>
            <a:r>
              <a:rPr lang="en-US" sz="2400" b="1" dirty="0" smtClean="0">
                <a:latin typeface="Book Antiqua" pitchFamily="18" charset="0"/>
                <a:ea typeface="Times New Roman"/>
                <a:sym typeface="Wingdings"/>
              </a:rPr>
              <a:t>An author’s </a:t>
            </a:r>
            <a:r>
              <a:rPr lang="en-US" sz="2400" b="1" i="1" dirty="0" smtClean="0">
                <a:latin typeface="Book Antiqua" pitchFamily="18" charset="0"/>
                <a:ea typeface="Times New Roman"/>
                <a:sym typeface="Wingdings"/>
              </a:rPr>
              <a:t>diction</a:t>
            </a:r>
            <a:r>
              <a:rPr lang="en-US" sz="2400" b="1" dirty="0" smtClean="0">
                <a:latin typeface="Book Antiqua" pitchFamily="18" charset="0"/>
                <a:ea typeface="Times New Roman"/>
                <a:sym typeface="Wingdings"/>
              </a:rPr>
              <a:t> is intentional. </a:t>
            </a:r>
            <a:r>
              <a:rPr lang="en-US" b="1" dirty="0" smtClean="0">
                <a:latin typeface="Book Antiqua" pitchFamily="18" charset="0"/>
                <a:ea typeface="Times New Roman"/>
                <a:sym typeface="Wingdings"/>
              </a:rPr>
              <a:t>Many times, the author is hoping for us to feel a certain way about something and uses words to lead us towards that feeling!</a:t>
            </a:r>
            <a:endParaRPr lang="en-US" sz="2400" b="1" dirty="0" smtClean="0">
              <a:latin typeface="Book Antiqua" pitchFamily="18" charset="0"/>
              <a:ea typeface="Times New Roman"/>
              <a:sym typeface="Wingdings"/>
            </a:endParaRPr>
          </a:p>
        </p:txBody>
      </p:sp>
      <p:sp>
        <p:nvSpPr>
          <p:cNvPr id="2" name="Title 1"/>
          <p:cNvSpPr>
            <a:spLocks noGrp="1"/>
          </p:cNvSpPr>
          <p:nvPr>
            <p:ph type="title"/>
          </p:nvPr>
        </p:nvSpPr>
        <p:spPr>
          <a:xfrm>
            <a:off x="26233" y="-152400"/>
            <a:ext cx="8229600" cy="1143000"/>
          </a:xfrm>
        </p:spPr>
        <p:txBody>
          <a:bodyPr>
            <a:normAutofit/>
          </a:bodyPr>
          <a:lstStyle/>
          <a:p>
            <a:r>
              <a:rPr lang="en-US" sz="4000" dirty="0" smtClean="0">
                <a:latin typeface="Book Antiqua" pitchFamily="18" charset="0"/>
              </a:rPr>
              <a:t>Denotation vs. Connotation</a:t>
            </a:r>
            <a:endParaRPr lang="en-US" sz="4000" dirty="0">
              <a:latin typeface="Book Antiqua" pitchFamily="18" charset="0"/>
            </a:endParaRPr>
          </a:p>
        </p:txBody>
      </p:sp>
    </p:spTree>
    <p:extLst>
      <p:ext uri="{BB962C8B-B14F-4D97-AF65-F5344CB8AC3E}">
        <p14:creationId xmlns:p14="http://schemas.microsoft.com/office/powerpoint/2010/main" xmlns="" val="253955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990"/>
            <a:ext cx="8229600" cy="1143000"/>
          </a:xfrm>
        </p:spPr>
        <p:txBody>
          <a:bodyPr>
            <a:normAutofit/>
          </a:bodyPr>
          <a:lstStyle/>
          <a:p>
            <a:r>
              <a:rPr lang="en-US" sz="4800" dirty="0" smtClean="0"/>
              <a:t>Denotation and Connotation </a:t>
            </a:r>
            <a:endParaRPr lang="en-US" sz="4800" dirty="0"/>
          </a:p>
        </p:txBody>
      </p:sp>
      <p:sp>
        <p:nvSpPr>
          <p:cNvPr id="3" name="Content Placeholder 2"/>
          <p:cNvSpPr>
            <a:spLocks noGrp="1"/>
          </p:cNvSpPr>
          <p:nvPr>
            <p:ph idx="1"/>
          </p:nvPr>
        </p:nvSpPr>
        <p:spPr>
          <a:xfrm>
            <a:off x="228600" y="1524000"/>
            <a:ext cx="8686800" cy="4389120"/>
          </a:xfrm>
        </p:spPr>
        <p:txBody>
          <a:bodyPr>
            <a:normAutofit/>
          </a:bodyPr>
          <a:lstStyle/>
          <a:p>
            <a:r>
              <a:rPr lang="en-US" dirty="0" smtClean="0"/>
              <a:t>How can words change how we feel?</a:t>
            </a:r>
          </a:p>
          <a:p>
            <a:endParaRPr lang="en-US" dirty="0"/>
          </a:p>
          <a:p>
            <a:r>
              <a:rPr lang="en-US" sz="2800" dirty="0" smtClean="0"/>
              <a:t>Which of the following is more positive?</a:t>
            </a:r>
          </a:p>
          <a:p>
            <a:pPr marL="365760" lvl="1" indent="0">
              <a:buNone/>
            </a:pPr>
            <a:r>
              <a:rPr lang="en-US" dirty="0" smtClean="0"/>
              <a:t>a) We </a:t>
            </a:r>
            <a:r>
              <a:rPr lang="en-US" dirty="0"/>
              <a:t>bought </a:t>
            </a:r>
            <a:r>
              <a:rPr lang="en-US" i="1" dirty="0">
                <a:solidFill>
                  <a:srgbClr val="FF6600"/>
                </a:solidFill>
              </a:rPr>
              <a:t>inexpensive</a:t>
            </a:r>
            <a:r>
              <a:rPr lang="en-US" dirty="0"/>
              <a:t> souvenirs at the amusement park.</a:t>
            </a:r>
          </a:p>
          <a:p>
            <a:pPr marL="365760" lvl="1" indent="0">
              <a:buNone/>
            </a:pPr>
            <a:r>
              <a:rPr lang="en-US" dirty="0" smtClean="0"/>
              <a:t>b) </a:t>
            </a:r>
            <a:r>
              <a:rPr lang="en-US" dirty="0"/>
              <a:t>We bought </a:t>
            </a:r>
            <a:r>
              <a:rPr lang="en-US" i="1" dirty="0" smtClean="0">
                <a:solidFill>
                  <a:srgbClr val="FF6600"/>
                </a:solidFill>
              </a:rPr>
              <a:t>cheap</a:t>
            </a:r>
            <a:r>
              <a:rPr lang="en-US" dirty="0" smtClean="0"/>
              <a:t> </a:t>
            </a:r>
            <a:r>
              <a:rPr lang="en-US" dirty="0"/>
              <a:t>souvenirs at the amusement park</a:t>
            </a:r>
            <a:r>
              <a:rPr lang="en-US" dirty="0" smtClean="0"/>
              <a:t>.</a:t>
            </a:r>
          </a:p>
          <a:p>
            <a:pPr marL="365760" lvl="1" indent="0">
              <a:buNone/>
            </a:pPr>
            <a:endParaRPr lang="en-US" dirty="0" smtClean="0"/>
          </a:p>
          <a:p>
            <a:r>
              <a:rPr lang="en-US" sz="2800" dirty="0" smtClean="0"/>
              <a:t>Which of the following is more </a:t>
            </a:r>
            <a:r>
              <a:rPr lang="en-US" sz="2800" i="1" dirty="0" smtClean="0"/>
              <a:t>negative</a:t>
            </a:r>
            <a:r>
              <a:rPr lang="en-US" sz="2800" dirty="0" smtClean="0"/>
              <a:t>?</a:t>
            </a:r>
          </a:p>
          <a:p>
            <a:pPr marL="822960" lvl="1" indent="-457200">
              <a:buFont typeface="+mj-lt"/>
              <a:buAutoNum type="alphaLcParenR"/>
            </a:pPr>
            <a:r>
              <a:rPr lang="en-US" dirty="0"/>
              <a:t>Everyone had </a:t>
            </a:r>
            <a:r>
              <a:rPr lang="en-US" dirty="0" smtClean="0"/>
              <a:t>a</a:t>
            </a:r>
            <a:r>
              <a:rPr lang="en-US" i="1" dirty="0" smtClean="0">
                <a:solidFill>
                  <a:srgbClr val="FFFF66"/>
                </a:solidFill>
              </a:rPr>
              <a:t> </a:t>
            </a:r>
            <a:r>
              <a:rPr lang="en-US" i="1" dirty="0" smtClean="0">
                <a:solidFill>
                  <a:srgbClr val="FF6600"/>
                </a:solidFill>
              </a:rPr>
              <a:t>smirk</a:t>
            </a:r>
            <a:r>
              <a:rPr lang="en-US" dirty="0" smtClean="0"/>
              <a:t> </a:t>
            </a:r>
            <a:r>
              <a:rPr lang="en-US" dirty="0"/>
              <a:t>on his/her face on the ride home</a:t>
            </a:r>
            <a:r>
              <a:rPr lang="en-US" dirty="0" smtClean="0"/>
              <a:t>.</a:t>
            </a:r>
          </a:p>
          <a:p>
            <a:pPr marL="822960" lvl="1" indent="-457200">
              <a:buFont typeface="+mj-lt"/>
              <a:buAutoNum type="alphaLcParenR"/>
            </a:pPr>
            <a:r>
              <a:rPr lang="en-US" dirty="0"/>
              <a:t>Everyone had a </a:t>
            </a:r>
            <a:r>
              <a:rPr lang="en-US" i="1" dirty="0" smtClean="0">
                <a:solidFill>
                  <a:srgbClr val="FF6600"/>
                </a:solidFill>
              </a:rPr>
              <a:t>smile </a:t>
            </a:r>
            <a:r>
              <a:rPr lang="en-US" dirty="0" smtClean="0"/>
              <a:t>on </a:t>
            </a:r>
            <a:r>
              <a:rPr lang="en-US" dirty="0"/>
              <a:t>his/her face on the ride home.</a:t>
            </a:r>
          </a:p>
          <a:p>
            <a:endParaRPr lang="en-US" sz="2400" dirty="0">
              <a:latin typeface="Comic Sans MS" charset="0"/>
            </a:endParaRPr>
          </a:p>
          <a:p>
            <a:endParaRPr lang="en-US" dirty="0" smtClean="0">
              <a:latin typeface="Comic Sans MS" charset="0"/>
            </a:endParaRPr>
          </a:p>
          <a:p>
            <a:endParaRPr lang="en-US" dirty="0">
              <a:latin typeface="Comic Sans MS" charset="0"/>
            </a:endParaRPr>
          </a:p>
          <a:p>
            <a:pPr marL="0" indent="0">
              <a:buNone/>
            </a:pPr>
            <a:endParaRPr lang="en-US" dirty="0"/>
          </a:p>
        </p:txBody>
      </p:sp>
    </p:spTree>
    <p:extLst>
      <p:ext uri="{BB962C8B-B14F-4D97-AF65-F5344CB8AC3E}">
        <p14:creationId xmlns:p14="http://schemas.microsoft.com/office/powerpoint/2010/main" xmlns="" val="6188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97"/>
            <a:ext cx="8229600" cy="1143000"/>
          </a:xfrm>
        </p:spPr>
        <p:txBody>
          <a:bodyPr/>
          <a:lstStyle/>
          <a:p>
            <a:r>
              <a:rPr lang="en-US" dirty="0" smtClean="0"/>
              <a:t>Connotation Practice!</a:t>
            </a:r>
            <a:endParaRPr lang="en-US" dirty="0"/>
          </a:p>
        </p:txBody>
      </p:sp>
      <p:sp>
        <p:nvSpPr>
          <p:cNvPr id="3" name="Content Placeholder 2"/>
          <p:cNvSpPr>
            <a:spLocks noGrp="1"/>
          </p:cNvSpPr>
          <p:nvPr>
            <p:ph idx="1"/>
          </p:nvPr>
        </p:nvSpPr>
        <p:spPr>
          <a:xfrm>
            <a:off x="228600" y="1447800"/>
            <a:ext cx="8382000" cy="4953000"/>
          </a:xfrm>
        </p:spPr>
        <p:txBody>
          <a:bodyPr>
            <a:normAutofit lnSpcReduction="10000"/>
          </a:bodyPr>
          <a:lstStyle/>
          <a:p>
            <a:pPr marL="0" indent="0">
              <a:buNone/>
            </a:pPr>
            <a:r>
              <a:rPr lang="en-US" dirty="0" smtClean="0"/>
              <a:t>For the following 10 pairs of words, place one word in the “positive connotation” side of the chart, and the other in the “negative connotation” side of the chart!</a:t>
            </a:r>
          </a:p>
          <a:p>
            <a:r>
              <a:rPr lang="en-US" dirty="0" smtClean="0"/>
              <a:t>1</a:t>
            </a:r>
            <a:r>
              <a:rPr lang="en-US" dirty="0"/>
              <a:t>.  gaze, </a:t>
            </a:r>
            <a:r>
              <a:rPr lang="en-US" dirty="0" smtClean="0"/>
              <a:t>stare   </a:t>
            </a:r>
            <a:r>
              <a:rPr lang="en-US" dirty="0"/>
              <a:t>		  </a:t>
            </a:r>
          </a:p>
          <a:p>
            <a:r>
              <a:rPr lang="en-US" dirty="0" smtClean="0"/>
              <a:t>2</a:t>
            </a:r>
            <a:r>
              <a:rPr lang="en-US" dirty="0"/>
              <a:t>.  fragrance, </a:t>
            </a:r>
            <a:r>
              <a:rPr lang="en-US" dirty="0" smtClean="0"/>
              <a:t>odor</a:t>
            </a:r>
            <a:endParaRPr lang="en-US" dirty="0"/>
          </a:p>
          <a:p>
            <a:r>
              <a:rPr lang="en-US" dirty="0" smtClean="0"/>
              <a:t>3</a:t>
            </a:r>
            <a:r>
              <a:rPr lang="en-US" dirty="0"/>
              <a:t>.  brainwash, </a:t>
            </a:r>
            <a:r>
              <a:rPr lang="en-US" dirty="0" smtClean="0"/>
              <a:t>persuade</a:t>
            </a:r>
          </a:p>
          <a:p>
            <a:r>
              <a:rPr lang="en-US" dirty="0" smtClean="0"/>
              <a:t>4</a:t>
            </a:r>
            <a:r>
              <a:rPr lang="en-US" dirty="0"/>
              <a:t>.  delayed, </a:t>
            </a:r>
            <a:r>
              <a:rPr lang="en-US" dirty="0" smtClean="0"/>
              <a:t>tardy      </a:t>
            </a:r>
            <a:endParaRPr lang="en-US" dirty="0"/>
          </a:p>
          <a:p>
            <a:r>
              <a:rPr lang="en-US" dirty="0" smtClean="0"/>
              <a:t>5</a:t>
            </a:r>
            <a:r>
              <a:rPr lang="en-US" dirty="0"/>
              <a:t>. </a:t>
            </a:r>
            <a:r>
              <a:rPr lang="en-US" dirty="0" smtClean="0"/>
              <a:t> nosy</a:t>
            </a:r>
            <a:r>
              <a:rPr lang="en-US" dirty="0"/>
              <a:t>, curious </a:t>
            </a:r>
          </a:p>
          <a:p>
            <a:r>
              <a:rPr lang="en-US" dirty="0" smtClean="0"/>
              <a:t>6</a:t>
            </a:r>
            <a:r>
              <a:rPr lang="en-US" dirty="0"/>
              <a:t>.  </a:t>
            </a:r>
            <a:r>
              <a:rPr lang="en-US" dirty="0" smtClean="0"/>
              <a:t>lazily, </a:t>
            </a:r>
            <a:r>
              <a:rPr lang="en-US" dirty="0"/>
              <a:t>leisurely  </a:t>
            </a:r>
          </a:p>
          <a:p>
            <a:r>
              <a:rPr lang="en-US" dirty="0" smtClean="0"/>
              <a:t>7</a:t>
            </a:r>
            <a:r>
              <a:rPr lang="en-US" dirty="0"/>
              <a:t>. </a:t>
            </a:r>
            <a:r>
              <a:rPr lang="en-US" dirty="0" smtClean="0"/>
              <a:t>demand</a:t>
            </a:r>
            <a:r>
              <a:rPr lang="en-US" dirty="0"/>
              <a:t>, request</a:t>
            </a:r>
          </a:p>
          <a:p>
            <a:r>
              <a:rPr lang="en-US" dirty="0" smtClean="0"/>
              <a:t>8</a:t>
            </a:r>
            <a:r>
              <a:rPr lang="en-US" dirty="0"/>
              <a:t>.  </a:t>
            </a:r>
            <a:r>
              <a:rPr lang="en-US" dirty="0" smtClean="0"/>
              <a:t>crowd, mob   </a:t>
            </a:r>
            <a:endParaRPr lang="en-US" dirty="0"/>
          </a:p>
          <a:p>
            <a:r>
              <a:rPr lang="en-US" dirty="0" smtClean="0"/>
              <a:t>9</a:t>
            </a:r>
            <a:r>
              <a:rPr lang="en-US" dirty="0"/>
              <a:t>.  slim, </a:t>
            </a:r>
            <a:r>
              <a:rPr lang="en-US" dirty="0" smtClean="0"/>
              <a:t>skinny</a:t>
            </a:r>
          </a:p>
          <a:p>
            <a:r>
              <a:rPr lang="en-US" dirty="0" smtClean="0"/>
              <a:t>10</a:t>
            </a:r>
            <a:r>
              <a:rPr lang="en-US" dirty="0"/>
              <a:t>.  </a:t>
            </a:r>
            <a:r>
              <a:rPr lang="en-US" dirty="0" smtClean="0"/>
              <a:t>debate, </a:t>
            </a:r>
            <a:r>
              <a:rPr lang="en-US" dirty="0"/>
              <a:t>argue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32529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arn(inVertic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your Journal</a:t>
            </a:r>
            <a:endParaRPr lang="en-US" dirty="0"/>
          </a:p>
        </p:txBody>
      </p:sp>
      <p:sp>
        <p:nvSpPr>
          <p:cNvPr id="3" name="Content Placeholder 2"/>
          <p:cNvSpPr>
            <a:spLocks noGrp="1"/>
          </p:cNvSpPr>
          <p:nvPr>
            <p:ph idx="1"/>
          </p:nvPr>
        </p:nvSpPr>
        <p:spPr/>
        <p:txBody>
          <a:bodyPr>
            <a:normAutofit/>
          </a:bodyPr>
          <a:lstStyle/>
          <a:p>
            <a:r>
              <a:rPr lang="en-US" sz="3200" dirty="0" smtClean="0"/>
              <a:t>What is the connotation of your childhood nickname?</a:t>
            </a:r>
          </a:p>
          <a:p>
            <a:endParaRPr lang="en-US" sz="3200" dirty="0" smtClean="0"/>
          </a:p>
          <a:p>
            <a:r>
              <a:rPr lang="en-US" sz="3200" dirty="0" smtClean="0"/>
              <a:t>Does this change the way you feel about your nickname? Why or why not?</a:t>
            </a:r>
            <a:endParaRPr lang="en-US" sz="3200" dirty="0"/>
          </a:p>
        </p:txBody>
      </p:sp>
    </p:spTree>
    <p:extLst>
      <p:ext uri="{BB962C8B-B14F-4D97-AF65-F5344CB8AC3E}">
        <p14:creationId xmlns:p14="http://schemas.microsoft.com/office/powerpoint/2010/main" xmlns="" val="319129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 Doll’s House: Act 1</a:t>
            </a:r>
            <a:endParaRPr lang="en-US" dirty="0"/>
          </a:p>
        </p:txBody>
      </p:sp>
      <p:sp>
        <p:nvSpPr>
          <p:cNvPr id="3" name="Content Placeholder 2"/>
          <p:cNvSpPr>
            <a:spLocks noGrp="1"/>
          </p:cNvSpPr>
          <p:nvPr>
            <p:ph idx="1"/>
          </p:nvPr>
        </p:nvSpPr>
        <p:spPr/>
        <p:txBody>
          <a:bodyPr>
            <a:normAutofit lnSpcReduction="10000"/>
          </a:bodyPr>
          <a:lstStyle/>
          <a:p>
            <a:r>
              <a:rPr lang="en-US" dirty="0" smtClean="0"/>
              <a:t>The Play starts on page 141</a:t>
            </a:r>
          </a:p>
          <a:p>
            <a:r>
              <a:rPr lang="en-US" dirty="0" smtClean="0"/>
              <a:t>We need someone to read each of the following parts: </a:t>
            </a:r>
          </a:p>
          <a:p>
            <a:endParaRPr lang="en-US" dirty="0" smtClean="0"/>
          </a:p>
          <a:p>
            <a:r>
              <a:rPr lang="en-US" dirty="0" smtClean="0"/>
              <a:t>Nora</a:t>
            </a:r>
          </a:p>
          <a:p>
            <a:r>
              <a:rPr lang="en-US" dirty="0" err="1" smtClean="0"/>
              <a:t>Torvald</a:t>
            </a:r>
            <a:r>
              <a:rPr lang="en-US" dirty="0" smtClean="0"/>
              <a:t> </a:t>
            </a:r>
            <a:r>
              <a:rPr lang="en-US" dirty="0" err="1" smtClean="0"/>
              <a:t>Helmer</a:t>
            </a:r>
            <a:r>
              <a:rPr lang="en-US" dirty="0" smtClean="0"/>
              <a:t> (husband)</a:t>
            </a:r>
          </a:p>
          <a:p>
            <a:r>
              <a:rPr lang="en-US" dirty="0" smtClean="0"/>
              <a:t>Maid</a:t>
            </a:r>
          </a:p>
          <a:p>
            <a:r>
              <a:rPr lang="en-US" dirty="0" smtClean="0"/>
              <a:t>Mrs. </a:t>
            </a:r>
            <a:r>
              <a:rPr lang="en-US" dirty="0" err="1" smtClean="0"/>
              <a:t>Linde</a:t>
            </a:r>
            <a:endParaRPr lang="en-US" dirty="0" smtClean="0"/>
          </a:p>
          <a:p>
            <a:r>
              <a:rPr lang="en-US" dirty="0" err="1" smtClean="0"/>
              <a:t>Krogstad</a:t>
            </a:r>
            <a:endParaRPr lang="en-US" dirty="0" smtClean="0"/>
          </a:p>
          <a:p>
            <a:r>
              <a:rPr lang="en-US" dirty="0" smtClean="0"/>
              <a:t>Dr. Rank</a:t>
            </a:r>
          </a:p>
          <a:p>
            <a:r>
              <a:rPr lang="en-US" dirty="0" smtClean="0"/>
              <a:t>Children</a:t>
            </a:r>
          </a:p>
          <a:p>
            <a:r>
              <a:rPr lang="en-US" dirty="0" smtClean="0"/>
              <a:t>Nurse</a:t>
            </a:r>
          </a:p>
          <a:p>
            <a:r>
              <a:rPr lang="en-US" dirty="0" smtClean="0"/>
              <a:t>Stage Directions</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while reading</a:t>
            </a:r>
            <a:endParaRPr lang="en-US" dirty="0"/>
          </a:p>
        </p:txBody>
      </p:sp>
      <p:sp>
        <p:nvSpPr>
          <p:cNvPr id="3" name="Content Placeholder 2"/>
          <p:cNvSpPr>
            <a:spLocks noGrp="1"/>
          </p:cNvSpPr>
          <p:nvPr>
            <p:ph idx="1"/>
          </p:nvPr>
        </p:nvSpPr>
        <p:spPr/>
        <p:txBody>
          <a:bodyPr/>
          <a:lstStyle/>
          <a:p>
            <a:r>
              <a:rPr lang="en-US" dirty="0" smtClean="0"/>
              <a:t>Look especially for: </a:t>
            </a:r>
          </a:p>
          <a:p>
            <a:pPr lvl="1"/>
            <a:r>
              <a:rPr lang="en-US" dirty="0" smtClean="0"/>
              <a:t>Characterization</a:t>
            </a:r>
          </a:p>
          <a:p>
            <a:pPr lvl="1"/>
            <a:r>
              <a:rPr lang="en-US" dirty="0" smtClean="0"/>
              <a:t>Symbolism</a:t>
            </a:r>
          </a:p>
          <a:p>
            <a:pPr lvl="1"/>
            <a:r>
              <a:rPr lang="en-US" dirty="0" smtClean="0"/>
              <a:t>Gender roles </a:t>
            </a:r>
          </a:p>
          <a:p>
            <a:pPr lvl="1"/>
            <a:r>
              <a:rPr lang="en-US" dirty="0" smtClean="0"/>
              <a:t>Vocabulary </a:t>
            </a:r>
          </a:p>
          <a:p>
            <a:pPr lvl="1"/>
            <a:r>
              <a:rPr lang="en-US" dirty="0" smtClean="0"/>
              <a:t>Anything else that stands out to you</a:t>
            </a:r>
          </a:p>
          <a:p>
            <a:pPr lvl="1">
              <a:buNone/>
            </a:pPr>
            <a:endParaRPr lang="en-US" dirty="0" smtClean="0"/>
          </a:p>
          <a:p>
            <a:r>
              <a:rPr lang="en-US" dirty="0" smtClean="0"/>
              <a:t>Today, we will be reading aloud, using PAUSE AND PLAY. If you think there is a moment when we should annotate, yell PAUSE. Then we will stop and talk about it. </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229600" cy="1143000"/>
          </a:xfrm>
        </p:spPr>
        <p:txBody>
          <a:bodyPr/>
          <a:lstStyle/>
          <a:p>
            <a:r>
              <a:rPr lang="en-US" dirty="0" smtClean="0"/>
              <a:t>Big Questions</a:t>
            </a:r>
            <a:endParaRPr lang="en-US" dirty="0"/>
          </a:p>
        </p:txBody>
      </p:sp>
      <p:sp>
        <p:nvSpPr>
          <p:cNvPr id="2" name="Content Placeholder 1"/>
          <p:cNvSpPr>
            <a:spLocks noGrp="1"/>
          </p:cNvSpPr>
          <p:nvPr>
            <p:ph idx="1"/>
          </p:nvPr>
        </p:nvSpPr>
        <p:spPr>
          <a:xfrm>
            <a:off x="457200" y="1935480"/>
            <a:ext cx="8458200" cy="4389120"/>
          </a:xfrm>
        </p:spPr>
        <p:txBody>
          <a:bodyPr>
            <a:normAutofit/>
          </a:bodyPr>
          <a:lstStyle/>
          <a:p>
            <a:pPr marL="0" indent="0">
              <a:buNone/>
            </a:pPr>
            <a:r>
              <a:rPr lang="en-US" dirty="0" smtClean="0"/>
              <a:t>These are the Questions that Will Guide Our Entire Unit: </a:t>
            </a:r>
          </a:p>
          <a:p>
            <a:endParaRPr lang="en-US" dirty="0"/>
          </a:p>
          <a:p>
            <a:r>
              <a:rPr lang="en-US" dirty="0" smtClean="0"/>
              <a:t>In what ways are we </a:t>
            </a:r>
            <a:r>
              <a:rPr lang="en-US" b="1" dirty="0" smtClean="0"/>
              <a:t>trapped</a:t>
            </a:r>
            <a:r>
              <a:rPr lang="en-US" dirty="0" smtClean="0"/>
              <a:t> in our lives? </a:t>
            </a:r>
          </a:p>
          <a:p>
            <a:endParaRPr lang="en-US" dirty="0" smtClean="0"/>
          </a:p>
          <a:p>
            <a:r>
              <a:rPr lang="en-US" dirty="0" smtClean="0"/>
              <a:t>Do we </a:t>
            </a:r>
            <a:r>
              <a:rPr lang="en-US" b="1" dirty="0" smtClean="0"/>
              <a:t>choose</a:t>
            </a:r>
            <a:r>
              <a:rPr lang="en-US" dirty="0" smtClean="0"/>
              <a:t> to be trapped?</a:t>
            </a:r>
          </a:p>
          <a:p>
            <a:pPr>
              <a:buNone/>
            </a:pPr>
            <a:r>
              <a:rPr lang="en-US" dirty="0" smtClean="0"/>
              <a:t>Try to answer these questions now, at the beginning</a:t>
            </a:r>
          </a:p>
          <a:p>
            <a:pPr>
              <a:buNone/>
            </a:pPr>
            <a:r>
              <a:rPr lang="en-US" dirty="0" smtClean="0"/>
              <a:t> of the unit. </a:t>
            </a:r>
            <a:endParaRPr lang="en-US" dirty="0"/>
          </a:p>
        </p:txBody>
      </p:sp>
      <p:pic>
        <p:nvPicPr>
          <p:cNvPr id="1026" name="Picture 2" descr="entrapment2"/>
          <p:cNvPicPr>
            <a:picLocks noChangeAspect="1" noChangeArrowheads="1"/>
          </p:cNvPicPr>
          <p:nvPr/>
        </p:nvPicPr>
        <p:blipFill>
          <a:blip r:embed="rId2" cstate="print"/>
          <a:srcRect/>
          <a:stretch>
            <a:fillRect/>
          </a:stretch>
        </p:blipFill>
        <p:spPr bwMode="auto">
          <a:xfrm>
            <a:off x="6705600" y="3657600"/>
            <a:ext cx="2298504" cy="29289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839294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3/28: Honors</a:t>
            </a:r>
            <a:endParaRPr lang="en-US" dirty="0"/>
          </a:p>
        </p:txBody>
      </p:sp>
      <p:sp>
        <p:nvSpPr>
          <p:cNvPr id="3" name="Content Placeholder 2"/>
          <p:cNvSpPr>
            <a:spLocks noGrp="1"/>
          </p:cNvSpPr>
          <p:nvPr>
            <p:ph idx="1"/>
          </p:nvPr>
        </p:nvSpPr>
        <p:spPr/>
        <p:txBody>
          <a:bodyPr/>
          <a:lstStyle/>
          <a:p>
            <a:pPr>
              <a:buNone/>
            </a:pPr>
            <a:r>
              <a:rPr lang="en-US" dirty="0" smtClean="0"/>
              <a:t>You can continue this warm up on the same sheet that you used yesterday. Answer the following questions. </a:t>
            </a:r>
          </a:p>
          <a:p>
            <a:pPr>
              <a:buNone/>
            </a:pPr>
            <a:endParaRPr lang="en-US" dirty="0" smtClean="0"/>
          </a:p>
          <a:p>
            <a:pPr marL="571500" indent="-457200">
              <a:buFont typeface="+mj-lt"/>
              <a:buAutoNum type="arabicPeriod"/>
            </a:pPr>
            <a:r>
              <a:rPr lang="en-US" dirty="0" smtClean="0"/>
              <a:t>Describe Nora’s character</a:t>
            </a:r>
          </a:p>
          <a:p>
            <a:pPr marL="571500" indent="-457200">
              <a:buFont typeface="+mj-lt"/>
              <a:buAutoNum type="arabicPeriod"/>
            </a:pPr>
            <a:r>
              <a:rPr lang="en-US" dirty="0" smtClean="0"/>
              <a:t>Describe </a:t>
            </a:r>
            <a:r>
              <a:rPr lang="en-US" dirty="0" err="1" smtClean="0"/>
              <a:t>Torvald</a:t>
            </a:r>
            <a:r>
              <a:rPr lang="en-US" dirty="0" smtClean="0"/>
              <a:t> </a:t>
            </a:r>
            <a:r>
              <a:rPr lang="en-US" dirty="0" err="1" smtClean="0"/>
              <a:t>Helmer’s</a:t>
            </a:r>
            <a:r>
              <a:rPr lang="en-US" dirty="0" smtClean="0"/>
              <a:t> character</a:t>
            </a:r>
          </a:p>
          <a:p>
            <a:pPr marL="571500" indent="-457200">
              <a:buFont typeface="+mj-lt"/>
              <a:buAutoNum type="arabicPeriod"/>
            </a:pPr>
            <a:r>
              <a:rPr lang="en-US" dirty="0" smtClean="0"/>
              <a:t>How does Mrs. </a:t>
            </a:r>
            <a:r>
              <a:rPr lang="en-US" dirty="0" err="1" smtClean="0"/>
              <a:t>Linde</a:t>
            </a:r>
            <a:r>
              <a:rPr lang="en-US" dirty="0" smtClean="0"/>
              <a:t> serve as a contrast to Nora?</a:t>
            </a:r>
          </a:p>
          <a:p>
            <a:pPr marL="571500" indent="-457200">
              <a:buFont typeface="+mj-lt"/>
              <a:buAutoNum type="arabicPeriod"/>
            </a:pPr>
            <a:r>
              <a:rPr lang="en-US" dirty="0" smtClean="0"/>
              <a:t>Who is </a:t>
            </a:r>
            <a:r>
              <a:rPr lang="en-US" dirty="0" err="1" smtClean="0"/>
              <a:t>Krogstad</a:t>
            </a:r>
            <a:r>
              <a:rPr lang="en-US" dirty="0" smtClean="0"/>
              <a:t> and what does he want from Nora?</a:t>
            </a:r>
          </a:p>
          <a:p>
            <a:pPr marL="571500" indent="-457200">
              <a:buFont typeface="+mj-lt"/>
              <a:buAutoNum type="arabicPeriod"/>
            </a:pPr>
            <a:r>
              <a:rPr lang="en-US" dirty="0" smtClean="0"/>
              <a:t>How does </a:t>
            </a:r>
            <a:r>
              <a:rPr lang="en-US" dirty="0" err="1" smtClean="0"/>
              <a:t>Torvald</a:t>
            </a:r>
            <a:r>
              <a:rPr lang="en-US" dirty="0" smtClean="0"/>
              <a:t> feel about </a:t>
            </a:r>
            <a:r>
              <a:rPr lang="en-US" dirty="0" err="1" smtClean="0"/>
              <a:t>Krogstad</a:t>
            </a:r>
            <a:r>
              <a:rPr lang="en-US" dirty="0" smtClean="0"/>
              <a:t>? Why does he feel this way?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3/28 Academic</a:t>
            </a:r>
            <a:endParaRPr lang="en-US" dirty="0"/>
          </a:p>
        </p:txBody>
      </p:sp>
      <p:sp>
        <p:nvSpPr>
          <p:cNvPr id="3" name="Content Placeholder 2"/>
          <p:cNvSpPr>
            <a:spLocks noGrp="1"/>
          </p:cNvSpPr>
          <p:nvPr>
            <p:ph idx="1"/>
          </p:nvPr>
        </p:nvSpPr>
        <p:spPr/>
        <p:txBody>
          <a:bodyPr/>
          <a:lstStyle/>
          <a:p>
            <a:r>
              <a:rPr lang="en-US" dirty="0" smtClean="0"/>
              <a:t>On your sheet from yesterday, and using your notes, answer the following questions. </a:t>
            </a:r>
          </a:p>
          <a:p>
            <a:endParaRPr lang="en-US" dirty="0" smtClean="0"/>
          </a:p>
          <a:p>
            <a:pPr marL="571500" indent="-457200">
              <a:buFont typeface="+mj-lt"/>
              <a:buAutoNum type="arabicPeriod"/>
            </a:pPr>
            <a:r>
              <a:rPr lang="en-US" dirty="0" smtClean="0"/>
              <a:t>What were three rules a lady had to live by during the Victorian era?</a:t>
            </a:r>
          </a:p>
          <a:p>
            <a:pPr marL="571500" indent="-457200">
              <a:buFont typeface="+mj-lt"/>
              <a:buAutoNum type="arabicPeriod"/>
            </a:pPr>
            <a:endParaRPr lang="en-US" dirty="0" smtClean="0"/>
          </a:p>
          <a:p>
            <a:pPr marL="571500" indent="-457200">
              <a:buFont typeface="+mj-lt"/>
              <a:buAutoNum type="arabicPeriod"/>
            </a:pPr>
            <a:r>
              <a:rPr lang="en-US" dirty="0" smtClean="0"/>
              <a:t>Name two rules that governed marriage in the Victorian era. </a:t>
            </a:r>
          </a:p>
          <a:p>
            <a:pPr marL="571500" indent="-457200">
              <a:buFont typeface="+mj-lt"/>
              <a:buAutoNum type="arabicPeriod"/>
            </a:pPr>
            <a:endParaRPr lang="en-US" dirty="0" smtClean="0"/>
          </a:p>
          <a:p>
            <a:pPr marL="571500" indent="-457200">
              <a:buFont typeface="+mj-lt"/>
              <a:buAutoNum type="arabicPeriod"/>
            </a:pPr>
            <a:r>
              <a:rPr lang="en-US" dirty="0" smtClean="0"/>
              <a:t>Why was it so important for a woman to get married?</a:t>
            </a:r>
          </a:p>
          <a:p>
            <a:pPr marL="571500" indent="-457200">
              <a:buFont typeface="+mj-lt"/>
              <a:buAutoNum type="arabicPeriod"/>
            </a:pPr>
            <a:endParaRPr lang="en-US" dirty="0" smtClean="0"/>
          </a:p>
          <a:p>
            <a:pPr marL="571500" indent="-457200">
              <a:buFont typeface="+mj-lt"/>
              <a:buAutoNum type="arabicPeriod"/>
            </a:pPr>
            <a:r>
              <a:rPr lang="en-US" dirty="0" smtClean="0"/>
              <a:t>What is realism?</a:t>
            </a:r>
          </a:p>
          <a:p>
            <a:pPr marL="571500" indent="-457200">
              <a:buFont typeface="+mj-lt"/>
              <a:buAutoNum type="arabicPeriod"/>
            </a:pPr>
            <a:endParaRPr lang="en-US" dirty="0" smtClean="0"/>
          </a:p>
          <a:p>
            <a:pPr marL="5715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t>
            </a:r>
            <a:endParaRPr lang="en-US" dirty="0"/>
          </a:p>
        </p:txBody>
      </p:sp>
      <p:sp>
        <p:nvSpPr>
          <p:cNvPr id="3" name="Content Placeholder 2"/>
          <p:cNvSpPr>
            <a:spLocks noGrp="1"/>
          </p:cNvSpPr>
          <p:nvPr>
            <p:ph idx="1"/>
          </p:nvPr>
        </p:nvSpPr>
        <p:spPr/>
        <p:txBody>
          <a:bodyPr/>
          <a:lstStyle/>
          <a:p>
            <a:r>
              <a:rPr lang="en-US" dirty="0" smtClean="0"/>
              <a:t>SILENTLY, spend 20 minutes answering the ACT 1 questions in your packet. </a:t>
            </a:r>
          </a:p>
          <a:p>
            <a:endParaRPr lang="en-US" dirty="0" smtClean="0"/>
          </a:p>
          <a:p>
            <a:r>
              <a:rPr lang="en-US" dirty="0" smtClean="0"/>
              <a:t>When the 20 minutes is up, we will have a discussion so that you can complete the second half of the chart.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Groups</a:t>
            </a:r>
            <a:endParaRPr lang="en-US" dirty="0"/>
          </a:p>
        </p:txBody>
      </p:sp>
      <p:sp>
        <p:nvSpPr>
          <p:cNvPr id="3" name="Content Placeholder 2"/>
          <p:cNvSpPr>
            <a:spLocks noGrp="1"/>
          </p:cNvSpPr>
          <p:nvPr>
            <p:ph idx="1"/>
          </p:nvPr>
        </p:nvSpPr>
        <p:spPr/>
        <p:txBody>
          <a:bodyPr>
            <a:normAutofit/>
          </a:bodyPr>
          <a:lstStyle/>
          <a:p>
            <a:r>
              <a:rPr lang="en-US" sz="4000" dirty="0" smtClean="0"/>
              <a:t>In groups of 2-4, read and annotate Act 2 of A Doll’s House. </a:t>
            </a:r>
          </a:p>
          <a:p>
            <a:endParaRPr lang="en-US" sz="4000" dirty="0" smtClean="0"/>
          </a:p>
          <a:p>
            <a:r>
              <a:rPr lang="en-US" sz="4000" dirty="0" smtClean="0"/>
              <a:t>Be prepared to discuss. </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3/29 Warm Up</a:t>
            </a:r>
            <a:endParaRPr lang="en-US" dirty="0"/>
          </a:p>
        </p:txBody>
      </p:sp>
      <p:sp>
        <p:nvSpPr>
          <p:cNvPr id="3" name="Content Placeholder 2"/>
          <p:cNvSpPr>
            <a:spLocks noGrp="1"/>
          </p:cNvSpPr>
          <p:nvPr>
            <p:ph idx="1"/>
          </p:nvPr>
        </p:nvSpPr>
        <p:spPr/>
        <p:txBody>
          <a:bodyPr/>
          <a:lstStyle/>
          <a:p>
            <a:r>
              <a:rPr lang="en-US" dirty="0" smtClean="0"/>
              <a:t>Answer the following questions:</a:t>
            </a:r>
          </a:p>
          <a:p>
            <a:endParaRPr lang="en-US" dirty="0" smtClean="0"/>
          </a:p>
          <a:p>
            <a:pPr marL="571500" indent="-457200">
              <a:buFont typeface="+mj-lt"/>
              <a:buAutoNum type="arabicPeriod"/>
            </a:pPr>
            <a:r>
              <a:rPr lang="en-US" dirty="0" smtClean="0"/>
              <a:t>What does </a:t>
            </a:r>
            <a:r>
              <a:rPr lang="en-US" dirty="0" err="1" smtClean="0"/>
              <a:t>Torvald</a:t>
            </a:r>
            <a:r>
              <a:rPr lang="en-US" dirty="0" smtClean="0"/>
              <a:t> believe is the effect of </a:t>
            </a:r>
            <a:r>
              <a:rPr lang="en-US" dirty="0" err="1" smtClean="0"/>
              <a:t>Krogstad’s</a:t>
            </a:r>
            <a:r>
              <a:rPr lang="en-US" dirty="0" smtClean="0"/>
              <a:t> moral illness? </a:t>
            </a:r>
          </a:p>
          <a:p>
            <a:pPr marL="571500" indent="-457200">
              <a:buFont typeface="+mj-lt"/>
              <a:buAutoNum type="arabicPeriod"/>
            </a:pPr>
            <a:endParaRPr lang="en-US" dirty="0" smtClean="0"/>
          </a:p>
          <a:p>
            <a:pPr marL="571500" indent="-457200">
              <a:buFont typeface="+mj-lt"/>
              <a:buAutoNum type="arabicPeriod"/>
            </a:pPr>
            <a:r>
              <a:rPr lang="en-US" dirty="0" smtClean="0"/>
              <a:t>What reason does </a:t>
            </a:r>
            <a:r>
              <a:rPr lang="en-US" dirty="0" err="1" smtClean="0"/>
              <a:t>Torvald</a:t>
            </a:r>
            <a:r>
              <a:rPr lang="en-US" dirty="0" smtClean="0"/>
              <a:t> give to explain Nora’s inability to handle money?</a:t>
            </a:r>
          </a:p>
          <a:p>
            <a:pPr marL="571500" indent="-457200">
              <a:buFont typeface="+mj-lt"/>
              <a:buAutoNum type="arabicPeriod"/>
            </a:pPr>
            <a:endParaRPr lang="en-US" dirty="0" smtClean="0"/>
          </a:p>
          <a:p>
            <a:pPr marL="571500" indent="-457200">
              <a:buFont typeface="+mj-lt"/>
              <a:buAutoNum type="arabicPeriod"/>
            </a:pPr>
            <a:r>
              <a:rPr lang="en-US" dirty="0" smtClean="0"/>
              <a:t>What might this suggest about the Victorian era?</a:t>
            </a:r>
          </a:p>
          <a:p>
            <a:pPr marL="571500" indent="-457200">
              <a:buFont typeface="+mj-lt"/>
              <a:buAutoNum type="arabicPeriod"/>
            </a:pPr>
            <a:endParaRPr lang="en-US" dirty="0" smtClean="0"/>
          </a:p>
          <a:p>
            <a:pPr marL="571500" indent="-457200">
              <a:buNone/>
            </a:pPr>
            <a:r>
              <a:rPr lang="en-US" dirty="0" smtClean="0"/>
              <a:t>Put your book reports on your desks so that I can collect them when we are done with the warm up. </a:t>
            </a:r>
          </a:p>
          <a:p>
            <a:pPr marL="571500" indent="-457200">
              <a:buFont typeface="+mj-lt"/>
              <a:buAutoNum type="arabicPeriod"/>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 </a:t>
            </a:r>
            <a:endParaRPr lang="en-US" dirty="0"/>
          </a:p>
        </p:txBody>
      </p:sp>
      <p:sp>
        <p:nvSpPr>
          <p:cNvPr id="3" name="Content Placeholder 2"/>
          <p:cNvSpPr>
            <a:spLocks noGrp="1"/>
          </p:cNvSpPr>
          <p:nvPr>
            <p:ph idx="1"/>
          </p:nvPr>
        </p:nvSpPr>
        <p:spPr/>
        <p:txBody>
          <a:bodyPr>
            <a:normAutofit lnSpcReduction="10000"/>
          </a:bodyPr>
          <a:lstStyle/>
          <a:p>
            <a:pPr marL="571500" indent="-457200">
              <a:buFont typeface="+mj-lt"/>
              <a:buAutoNum type="arabicPeriod"/>
            </a:pPr>
            <a:r>
              <a:rPr lang="en-US" dirty="0" smtClean="0"/>
              <a:t>Warm up</a:t>
            </a:r>
          </a:p>
          <a:p>
            <a:pPr marL="571500" indent="-457200">
              <a:buFont typeface="+mj-lt"/>
              <a:buAutoNum type="arabicPeriod"/>
            </a:pPr>
            <a:r>
              <a:rPr lang="en-US" dirty="0" smtClean="0"/>
              <a:t>Time sheets</a:t>
            </a:r>
          </a:p>
          <a:p>
            <a:pPr marL="571500" indent="-457200">
              <a:buFont typeface="+mj-lt"/>
              <a:buAutoNum type="arabicPeriod"/>
            </a:pPr>
            <a:r>
              <a:rPr lang="en-US" dirty="0" smtClean="0"/>
              <a:t>Act 1 Discussion</a:t>
            </a:r>
          </a:p>
          <a:p>
            <a:pPr marL="571500" indent="-457200">
              <a:buFont typeface="+mj-lt"/>
              <a:buAutoNum type="arabicPeriod"/>
            </a:pPr>
            <a:r>
              <a:rPr lang="en-US" dirty="0" smtClean="0"/>
              <a:t>Extra credit Assignments to be completed in class. </a:t>
            </a:r>
          </a:p>
          <a:p>
            <a:pPr marL="868680" lvl="1" indent="-457200">
              <a:buFont typeface="+mj-lt"/>
              <a:buAutoNum type="arabicPeriod"/>
            </a:pPr>
            <a:r>
              <a:rPr lang="en-US" dirty="0" smtClean="0"/>
              <a:t>Option: you may continue reading and annotating instead of doing this extra credit assignment if you like.</a:t>
            </a:r>
          </a:p>
          <a:p>
            <a:pPr marL="868680" lvl="1" indent="-457200">
              <a:buFont typeface="+mj-lt"/>
              <a:buAutoNum type="arabicPeriod"/>
            </a:pPr>
            <a:endParaRPr lang="en-US" dirty="0" smtClean="0"/>
          </a:p>
          <a:p>
            <a:pPr marL="868680" lvl="1" indent="-457200">
              <a:buFont typeface="+mj-lt"/>
              <a:buAutoNum type="arabicPeriod"/>
            </a:pPr>
            <a:endParaRPr lang="en-US" dirty="0" smtClean="0"/>
          </a:p>
          <a:p>
            <a:pPr marL="571500" indent="-457200">
              <a:buNone/>
            </a:pPr>
            <a:r>
              <a:rPr lang="en-US" dirty="0" smtClean="0"/>
              <a:t>Due dates: </a:t>
            </a:r>
          </a:p>
          <a:p>
            <a:pPr marL="571500" indent="-457200">
              <a:buFont typeface="Arial" charset="0"/>
              <a:buChar char="•"/>
            </a:pPr>
            <a:r>
              <a:rPr lang="en-US" dirty="0" smtClean="0"/>
              <a:t>You should have read through Act 2 when we come in on Monday.  </a:t>
            </a:r>
          </a:p>
          <a:p>
            <a:pPr marL="571500" indent="-457200">
              <a:buFont typeface="Arial" charset="0"/>
              <a:buChar char="•"/>
            </a:pPr>
            <a:r>
              <a:rPr lang="en-US" dirty="0" smtClean="0"/>
              <a:t>Your spring break packets are due the Tuesday we come back from break.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Warm up</a:t>
            </a:r>
          </a:p>
          <a:p>
            <a:pPr marL="571500" indent="-457200">
              <a:buFont typeface="+mj-lt"/>
              <a:buAutoNum type="arabicPeriod"/>
            </a:pPr>
            <a:r>
              <a:rPr lang="en-US" dirty="0" smtClean="0"/>
              <a:t>Time sheets</a:t>
            </a:r>
          </a:p>
          <a:p>
            <a:pPr marL="571500" indent="-457200">
              <a:buFont typeface="+mj-lt"/>
              <a:buAutoNum type="arabicPeriod"/>
            </a:pPr>
            <a:r>
              <a:rPr lang="en-US" dirty="0" smtClean="0"/>
              <a:t>Finish reading Act 1</a:t>
            </a:r>
          </a:p>
          <a:p>
            <a:pPr marL="571500" indent="-457200">
              <a:buFont typeface="+mj-lt"/>
              <a:buAutoNum type="arabicPeriod"/>
            </a:pPr>
            <a:r>
              <a:rPr lang="en-US" dirty="0" smtClean="0"/>
              <a:t>Extra credit assignment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Extra Credit Assignments</a:t>
            </a:r>
            <a:endParaRPr lang="en-US" dirty="0"/>
          </a:p>
        </p:txBody>
      </p:sp>
      <p:sp>
        <p:nvSpPr>
          <p:cNvPr id="3" name="Content Placeholder 2"/>
          <p:cNvSpPr>
            <a:spLocks noGrp="1"/>
          </p:cNvSpPr>
          <p:nvPr>
            <p:ph idx="1"/>
          </p:nvPr>
        </p:nvSpPr>
        <p:spPr/>
        <p:txBody>
          <a:bodyPr>
            <a:normAutofit lnSpcReduction="10000"/>
          </a:bodyPr>
          <a:lstStyle/>
          <a:p>
            <a:r>
              <a:rPr lang="en-US" dirty="0" smtClean="0"/>
              <a:t>Quiz grade</a:t>
            </a:r>
          </a:p>
          <a:p>
            <a:endParaRPr lang="en-US" dirty="0" smtClean="0"/>
          </a:p>
          <a:p>
            <a:r>
              <a:rPr lang="en-US" dirty="0" smtClean="0"/>
              <a:t>In your packet, you have an assignment called “Extra! Extra! Hear All About It!”</a:t>
            </a:r>
          </a:p>
          <a:p>
            <a:endParaRPr lang="en-US" dirty="0" smtClean="0"/>
          </a:p>
          <a:p>
            <a:r>
              <a:rPr lang="en-US" dirty="0" smtClean="0"/>
              <a:t>Your assignment will be done INDIVIDUALLY! </a:t>
            </a:r>
          </a:p>
          <a:p>
            <a:r>
              <a:rPr lang="en-US" dirty="0" smtClean="0"/>
              <a:t>You will be given a picture of someone who has been trapped in one way or another. </a:t>
            </a:r>
          </a:p>
          <a:p>
            <a:endParaRPr lang="en-US" dirty="0" smtClean="0"/>
          </a:p>
          <a:p>
            <a:r>
              <a:rPr lang="en-US" dirty="0" smtClean="0"/>
              <a:t>You will then create a WRITTEN news report about how that person came to be trapped. The story can be funny, serious, sad, or scary. You can create whatever story you want, but it should be creative!</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Extra Credit</a:t>
            </a:r>
            <a:endParaRPr lang="en-US" dirty="0"/>
          </a:p>
        </p:txBody>
      </p:sp>
      <p:sp>
        <p:nvSpPr>
          <p:cNvPr id="3" name="Content Placeholder 2"/>
          <p:cNvSpPr>
            <a:spLocks noGrp="1"/>
          </p:cNvSpPr>
          <p:nvPr>
            <p:ph idx="1"/>
          </p:nvPr>
        </p:nvSpPr>
        <p:spPr/>
        <p:txBody>
          <a:bodyPr/>
          <a:lstStyle/>
          <a:p>
            <a:r>
              <a:rPr lang="en-US" dirty="0" smtClean="0"/>
              <a:t>Make sure you answer all of the following questions in order to present the perfect news report. </a:t>
            </a:r>
          </a:p>
          <a:p>
            <a:endParaRPr lang="en-US" dirty="0" smtClean="0"/>
          </a:p>
          <a:p>
            <a:r>
              <a:rPr lang="en-US" dirty="0" smtClean="0"/>
              <a:t>Who is the person in your picture?</a:t>
            </a:r>
          </a:p>
          <a:p>
            <a:r>
              <a:rPr lang="en-US" dirty="0" smtClean="0"/>
              <a:t>How did this person get trapped?</a:t>
            </a:r>
          </a:p>
          <a:p>
            <a:r>
              <a:rPr lang="en-US" dirty="0" smtClean="0"/>
              <a:t>What events led up to them being trapped?</a:t>
            </a:r>
          </a:p>
          <a:p>
            <a:r>
              <a:rPr lang="en-US" dirty="0" smtClean="0"/>
              <a:t>Were other people involved in the incident?</a:t>
            </a:r>
          </a:p>
          <a:p>
            <a:r>
              <a:rPr lang="en-US" dirty="0" smtClean="0"/>
              <a:t>Where did this happen?</a:t>
            </a:r>
          </a:p>
          <a:p>
            <a:r>
              <a:rPr lang="en-US" dirty="0" smtClean="0"/>
              <a:t>What happened because of the person or people becoming trapped?</a:t>
            </a:r>
          </a:p>
          <a:p>
            <a:r>
              <a:rPr lang="en-US" dirty="0" smtClean="0"/>
              <a:t>Is there any information that we should know about this person or situation?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dirty="0" smtClean="0"/>
              <a:t>Monday 4/9 Warm up Honors</a:t>
            </a:r>
            <a:endParaRPr lang="en-US" dirty="0"/>
          </a:p>
        </p:txBody>
      </p:sp>
      <p:sp>
        <p:nvSpPr>
          <p:cNvPr id="3" name="Content Placeholder 2"/>
          <p:cNvSpPr>
            <a:spLocks noGrp="1"/>
          </p:cNvSpPr>
          <p:nvPr>
            <p:ph idx="1"/>
          </p:nvPr>
        </p:nvSpPr>
        <p:spPr>
          <a:xfrm>
            <a:off x="457200" y="990600"/>
            <a:ext cx="7620000" cy="5410200"/>
          </a:xfrm>
        </p:spPr>
        <p:txBody>
          <a:bodyPr>
            <a:normAutofit/>
          </a:bodyPr>
          <a:lstStyle/>
          <a:p>
            <a:pPr marL="571500" indent="-457200">
              <a:buFont typeface="+mj-lt"/>
              <a:buAutoNum type="arabicPeriod"/>
            </a:pPr>
            <a:r>
              <a:rPr lang="en-US" dirty="0" smtClean="0"/>
              <a:t>Why do you think Nora wants to say “Bloody Hell” to </a:t>
            </a:r>
            <a:r>
              <a:rPr lang="en-US" dirty="0" err="1" smtClean="0"/>
              <a:t>Torvald</a:t>
            </a:r>
            <a:r>
              <a:rPr lang="en-US" dirty="0" smtClean="0"/>
              <a:t> in Act 1?</a:t>
            </a:r>
          </a:p>
          <a:p>
            <a:pPr marL="571500" indent="-457200">
              <a:buFont typeface="+mj-lt"/>
              <a:buAutoNum type="arabicPeriod"/>
            </a:pPr>
            <a:endParaRPr lang="en-US" dirty="0"/>
          </a:p>
          <a:p>
            <a:pPr marL="571500" indent="-457200">
              <a:buFont typeface="+mj-lt"/>
              <a:buAutoNum type="arabicPeriod"/>
            </a:pPr>
            <a:r>
              <a:rPr lang="en-US" dirty="0" smtClean="0"/>
              <a:t>Does Nora seem to fulfill the role of the perfect Victorian woman? Why or why not? (Use your notes)</a:t>
            </a:r>
          </a:p>
          <a:p>
            <a:pPr marL="571500" indent="-457200">
              <a:buFont typeface="+mj-lt"/>
              <a:buAutoNum type="arabicPeriod"/>
            </a:pPr>
            <a:endParaRPr lang="en-US" dirty="0"/>
          </a:p>
          <a:p>
            <a:pPr marL="571500" indent="-457200">
              <a:buFont typeface="+mj-lt"/>
              <a:buAutoNum type="arabicPeriod"/>
            </a:pPr>
            <a:r>
              <a:rPr lang="en-US" dirty="0" smtClean="0"/>
              <a:t>Do you think </a:t>
            </a:r>
            <a:r>
              <a:rPr lang="en-US" dirty="0" err="1" smtClean="0"/>
              <a:t>Torvald</a:t>
            </a:r>
            <a:r>
              <a:rPr lang="en-US" dirty="0" smtClean="0"/>
              <a:t> is a self-confident person? Why or why not?</a:t>
            </a:r>
          </a:p>
          <a:p>
            <a:pPr marL="571500" indent="-457200">
              <a:buFont typeface="+mj-lt"/>
              <a:buAutoNum type="arabicPeriod"/>
            </a:pPr>
            <a:endParaRPr lang="en-US" dirty="0"/>
          </a:p>
          <a:p>
            <a:pPr marL="571500" indent="-457200">
              <a:buFont typeface="+mj-lt"/>
              <a:buAutoNum type="arabicPeriod"/>
            </a:pPr>
            <a:r>
              <a:rPr lang="en-US" dirty="0" smtClean="0"/>
              <a:t>What do you think are the major differences between Nora and Mrs. </a:t>
            </a:r>
            <a:r>
              <a:rPr lang="en-US" dirty="0" err="1" smtClean="0"/>
              <a:t>Linde</a:t>
            </a:r>
            <a:r>
              <a:rPr lang="en-US" dirty="0" smtClean="0"/>
              <a:t>? </a:t>
            </a:r>
          </a:p>
          <a:p>
            <a:endParaRPr lang="en-US" dirty="0" smtClean="0"/>
          </a:p>
        </p:txBody>
      </p:sp>
    </p:spTree>
    <p:extLst>
      <p:ext uri="{BB962C8B-B14F-4D97-AF65-F5344CB8AC3E}">
        <p14:creationId xmlns:p14="http://schemas.microsoft.com/office/powerpoint/2010/main" xmlns="" val="219270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62200" y="304800"/>
            <a:ext cx="6477000" cy="1431925"/>
          </a:xfrm>
        </p:spPr>
        <p:txBody>
          <a:bodyPr/>
          <a:lstStyle/>
          <a:p>
            <a:r>
              <a:rPr lang="en-US" sz="4000" dirty="0" err="1">
                <a:solidFill>
                  <a:schemeClr val="tx1"/>
                </a:solidFill>
                <a:latin typeface="Book Antiqua" pitchFamily="18" charset="0"/>
              </a:rPr>
              <a:t>Henrik</a:t>
            </a:r>
            <a:r>
              <a:rPr lang="en-US" sz="4000" dirty="0">
                <a:solidFill>
                  <a:schemeClr val="tx1"/>
                </a:solidFill>
                <a:latin typeface="Book Antiqua" pitchFamily="18" charset="0"/>
              </a:rPr>
              <a:t> Ibsen 1828-1906</a:t>
            </a:r>
            <a:br>
              <a:rPr lang="en-US" sz="4000" dirty="0">
                <a:solidFill>
                  <a:schemeClr val="tx1"/>
                </a:solidFill>
                <a:latin typeface="Book Antiqua" pitchFamily="18" charset="0"/>
              </a:rPr>
            </a:br>
            <a:r>
              <a:rPr lang="en-US" sz="3600" dirty="0">
                <a:solidFill>
                  <a:schemeClr val="tx1"/>
                </a:solidFill>
                <a:latin typeface="Book Antiqua" pitchFamily="18" charset="0"/>
              </a:rPr>
              <a:t>Biographical Influences</a:t>
            </a:r>
          </a:p>
        </p:txBody>
      </p:sp>
      <p:sp>
        <p:nvSpPr>
          <p:cNvPr id="9219" name="Rectangle 3"/>
          <p:cNvSpPr>
            <a:spLocks noGrp="1" noChangeArrowheads="1"/>
          </p:cNvSpPr>
          <p:nvPr>
            <p:ph type="body" idx="1"/>
          </p:nvPr>
        </p:nvSpPr>
        <p:spPr>
          <a:xfrm>
            <a:off x="457200" y="2438400"/>
            <a:ext cx="8153400" cy="3886200"/>
          </a:xfrm>
        </p:spPr>
        <p:txBody>
          <a:bodyPr>
            <a:normAutofit lnSpcReduction="10000"/>
          </a:bodyPr>
          <a:lstStyle/>
          <a:p>
            <a:pPr>
              <a:lnSpc>
                <a:spcPct val="80000"/>
              </a:lnSpc>
            </a:pPr>
            <a:r>
              <a:rPr lang="en-US" sz="2800" dirty="0" smtClean="0">
                <a:effectLst/>
              </a:rPr>
              <a:t>Born in a tiny coastal town in the south of Norway</a:t>
            </a:r>
          </a:p>
          <a:p>
            <a:pPr>
              <a:lnSpc>
                <a:spcPct val="80000"/>
              </a:lnSpc>
            </a:pPr>
            <a:r>
              <a:rPr lang="en-US" sz="2800" dirty="0" smtClean="0">
                <a:effectLst/>
              </a:rPr>
              <a:t>Merchant father went bankrupt – raised in poverty.</a:t>
            </a:r>
          </a:p>
          <a:p>
            <a:pPr>
              <a:lnSpc>
                <a:spcPct val="80000"/>
              </a:lnSpc>
            </a:pPr>
            <a:r>
              <a:rPr lang="en-US" sz="2800" dirty="0" smtClean="0">
                <a:effectLst/>
              </a:rPr>
              <a:t>Mother was a painter and loved theatre.</a:t>
            </a:r>
          </a:p>
          <a:p>
            <a:pPr>
              <a:lnSpc>
                <a:spcPct val="80000"/>
              </a:lnSpc>
            </a:pPr>
            <a:r>
              <a:rPr lang="en-US" sz="2800" dirty="0" smtClean="0">
                <a:effectLst/>
              </a:rPr>
              <a:t>Age 18 –supported his illegitimate child through journalism</a:t>
            </a:r>
          </a:p>
          <a:p>
            <a:pPr>
              <a:lnSpc>
                <a:spcPct val="80000"/>
              </a:lnSpc>
            </a:pPr>
            <a:r>
              <a:rPr lang="en-US" sz="2800" dirty="0" smtClean="0">
                <a:effectLst/>
              </a:rPr>
              <a:t>Failed his entrance exam to the university where he had hoped to become a physician. </a:t>
            </a:r>
          </a:p>
          <a:p>
            <a:pPr>
              <a:lnSpc>
                <a:spcPct val="80000"/>
              </a:lnSpc>
              <a:buNone/>
            </a:pPr>
            <a:endParaRPr lang="en-US" sz="2800" dirty="0"/>
          </a:p>
          <a:p>
            <a:pPr>
              <a:lnSpc>
                <a:spcPct val="80000"/>
              </a:lnSpc>
            </a:pPr>
            <a:r>
              <a:rPr lang="en-US" sz="2800" dirty="0" smtClean="0"/>
              <a:t>What makes him so special?</a:t>
            </a:r>
          </a:p>
          <a:p>
            <a:pPr>
              <a:lnSpc>
                <a:spcPct val="80000"/>
              </a:lnSpc>
            </a:pPr>
            <a:r>
              <a:rPr lang="en-US" sz="2800" dirty="0" smtClean="0"/>
              <a:t>He was one of the first writers to use REALISM. </a:t>
            </a:r>
            <a:endParaRPr lang="en-US" sz="2800" dirty="0"/>
          </a:p>
        </p:txBody>
      </p:sp>
      <p:pic>
        <p:nvPicPr>
          <p:cNvPr id="9221" name="Picture 5" descr="Henrik Ibsen fotografert av D.G. Nyblin omkring 1863. Bildet tilhører Billedsamlingen ved Nasjonalbibliotek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0"/>
            <a:ext cx="1881188" cy="2415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9228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4/9 Warm up: Academic</a:t>
            </a:r>
            <a:endParaRPr lang="en-US" dirty="0"/>
          </a:p>
        </p:txBody>
      </p:sp>
      <p:sp>
        <p:nvSpPr>
          <p:cNvPr id="3" name="Content Placeholder 2"/>
          <p:cNvSpPr>
            <a:spLocks noGrp="1"/>
          </p:cNvSpPr>
          <p:nvPr>
            <p:ph idx="1"/>
          </p:nvPr>
        </p:nvSpPr>
        <p:spPr/>
        <p:txBody>
          <a:bodyPr/>
          <a:lstStyle/>
          <a:p>
            <a:pPr marL="571500" indent="-457200">
              <a:buNone/>
            </a:pPr>
            <a:r>
              <a:rPr lang="en-US" dirty="0" smtClean="0"/>
              <a:t>Answer the following questions in complete sentences</a:t>
            </a:r>
          </a:p>
          <a:p>
            <a:pPr marL="571500" indent="-457200">
              <a:buNone/>
            </a:pPr>
            <a:endParaRPr lang="en-US" dirty="0" smtClean="0"/>
          </a:p>
          <a:p>
            <a:pPr marL="571500" indent="-457200">
              <a:buFont typeface="+mj-lt"/>
              <a:buAutoNum type="arabicPeriod"/>
            </a:pPr>
            <a:r>
              <a:rPr lang="en-US" dirty="0" smtClean="0"/>
              <a:t>Who is </a:t>
            </a:r>
            <a:r>
              <a:rPr lang="en-US" dirty="0" err="1" smtClean="0"/>
              <a:t>Krogstad</a:t>
            </a:r>
            <a:r>
              <a:rPr lang="en-US" dirty="0" smtClean="0"/>
              <a:t> and what does he want from Nora?</a:t>
            </a:r>
          </a:p>
          <a:p>
            <a:pPr marL="571500" indent="-457200">
              <a:buFont typeface="+mj-lt"/>
              <a:buAutoNum type="arabicPeriod"/>
            </a:pPr>
            <a:endParaRPr lang="en-US" dirty="0" smtClean="0"/>
          </a:p>
          <a:p>
            <a:pPr marL="571500" indent="-457200">
              <a:buFont typeface="+mj-lt"/>
              <a:buAutoNum type="arabicPeriod"/>
            </a:pPr>
            <a:r>
              <a:rPr lang="en-US" dirty="0" smtClean="0"/>
              <a:t>Describe Mrs. </a:t>
            </a:r>
            <a:r>
              <a:rPr lang="en-US" dirty="0" err="1" smtClean="0"/>
              <a:t>Linde</a:t>
            </a:r>
            <a:r>
              <a:rPr lang="en-US" dirty="0" smtClean="0"/>
              <a:t>. What kind of person is she?</a:t>
            </a:r>
          </a:p>
          <a:p>
            <a:pPr marL="571500" indent="-457200">
              <a:buFont typeface="+mj-lt"/>
              <a:buAutoNum type="arabicPeriod"/>
            </a:pPr>
            <a:endParaRPr lang="en-US" dirty="0" smtClean="0"/>
          </a:p>
          <a:p>
            <a:pPr marL="571500" indent="-457200">
              <a:buFont typeface="+mj-lt"/>
              <a:buAutoNum type="arabicPeriod"/>
            </a:pPr>
            <a:r>
              <a:rPr lang="en-US" dirty="0" smtClean="0"/>
              <a:t>Why do you think </a:t>
            </a:r>
            <a:r>
              <a:rPr lang="en-US" dirty="0" err="1" smtClean="0"/>
              <a:t>Torvald</a:t>
            </a:r>
            <a:r>
              <a:rPr lang="en-US" dirty="0" smtClean="0"/>
              <a:t> calls Nora his “little skylark” or “little </a:t>
            </a:r>
            <a:r>
              <a:rPr lang="en-US" dirty="0" err="1" smtClean="0"/>
              <a:t>squanderbird</a:t>
            </a:r>
            <a:r>
              <a:rPr lang="en-US" dirty="0" smtClean="0"/>
              <a:t>”? How do you think he feels about Nora?</a:t>
            </a:r>
          </a:p>
          <a:p>
            <a:pPr marL="571500" indent="-457200">
              <a:buFont typeface="+mj-lt"/>
              <a:buAutoNum type="arabicPeriod"/>
            </a:pPr>
            <a:endParaRPr lang="en-US" dirty="0" smtClean="0"/>
          </a:p>
          <a:p>
            <a:pPr marL="5715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sz="3200" b="1" u="sng" dirty="0" smtClean="0"/>
              <a:t>Honors</a:t>
            </a:r>
            <a:r>
              <a:rPr lang="en-US" sz="3200" dirty="0" smtClean="0"/>
              <a:t>: Spring break packets are due tomorrow! Be prepared to participate in our </a:t>
            </a:r>
            <a:r>
              <a:rPr lang="en-US" sz="3200" dirty="0"/>
              <a:t>S</a:t>
            </a:r>
            <a:r>
              <a:rPr lang="en-US" sz="3200" dirty="0" smtClean="0"/>
              <a:t>ocratic seminar. </a:t>
            </a:r>
          </a:p>
          <a:p>
            <a:endParaRPr lang="en-US" dirty="0"/>
          </a:p>
          <a:p>
            <a:r>
              <a:rPr lang="en-US" sz="3200" b="1" u="sng" dirty="0" smtClean="0"/>
              <a:t>Honors and Academic: </a:t>
            </a:r>
            <a:r>
              <a:rPr lang="en-US" sz="3200" dirty="0" smtClean="0"/>
              <a:t>Get yourself a new independent reading book by Wednesday. </a:t>
            </a:r>
            <a:endParaRPr lang="en-US" sz="3200" dirty="0"/>
          </a:p>
        </p:txBody>
      </p:sp>
    </p:spTree>
    <p:extLst>
      <p:ext uri="{BB962C8B-B14F-4D97-AF65-F5344CB8AC3E}">
        <p14:creationId xmlns:p14="http://schemas.microsoft.com/office/powerpoint/2010/main" xmlns="" val="2742974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papers</a:t>
            </a:r>
            <a:endParaRPr lang="en-US" dirty="0"/>
          </a:p>
        </p:txBody>
      </p:sp>
      <p:sp>
        <p:nvSpPr>
          <p:cNvPr id="3" name="Content Placeholder 2"/>
          <p:cNvSpPr>
            <a:spLocks noGrp="1"/>
          </p:cNvSpPr>
          <p:nvPr>
            <p:ph idx="1"/>
          </p:nvPr>
        </p:nvSpPr>
        <p:spPr/>
        <p:txBody>
          <a:bodyPr>
            <a:normAutofit/>
          </a:bodyPr>
          <a:lstStyle/>
          <a:p>
            <a:r>
              <a:rPr lang="en-US" sz="3600" dirty="0" smtClean="0"/>
              <a:t>I’ve got lots of stuff to give back to you!</a:t>
            </a:r>
          </a:p>
          <a:p>
            <a:endParaRPr lang="en-US" sz="3600" dirty="0" smtClean="0"/>
          </a:p>
          <a:p>
            <a:r>
              <a:rPr lang="en-US" sz="3600" dirty="0" smtClean="0"/>
              <a:t>Formative final grade=</a:t>
            </a:r>
          </a:p>
          <a:p>
            <a:r>
              <a:rPr lang="en-US" sz="3600" dirty="0" smtClean="0"/>
              <a:t>0.8*(essay grade)+0.2*(grammar grade)</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 </a:t>
            </a:r>
            <a:endParaRPr lang="en-US" dirty="0"/>
          </a:p>
        </p:txBody>
      </p:sp>
      <p:sp>
        <p:nvSpPr>
          <p:cNvPr id="3" name="Content Placeholder 2"/>
          <p:cNvSpPr>
            <a:spLocks noGrp="1"/>
          </p:cNvSpPr>
          <p:nvPr>
            <p:ph idx="1"/>
          </p:nvPr>
        </p:nvSpPr>
        <p:spPr/>
        <p:txBody>
          <a:bodyPr/>
          <a:lstStyle/>
          <a:p>
            <a:r>
              <a:rPr lang="en-US" dirty="0" smtClean="0"/>
              <a:t>Today, we will finish reading Act 1 and we will view the film version of Act 1. </a:t>
            </a:r>
          </a:p>
          <a:p>
            <a:endParaRPr lang="en-US" dirty="0" smtClean="0"/>
          </a:p>
          <a:p>
            <a:r>
              <a:rPr lang="en-US" dirty="0" smtClean="0"/>
              <a:t>At the end of the period, you should have your questions for ACT 1 finished.</a:t>
            </a:r>
          </a:p>
          <a:p>
            <a:endParaRPr lang="en-US" dirty="0" smtClean="0"/>
          </a:p>
          <a:p>
            <a:r>
              <a:rPr lang="en-US" dirty="0" smtClean="0"/>
              <a:t>Tomorrow, we will read and discuss Act 2.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Review</a:t>
            </a:r>
            <a:endParaRPr lang="en-US" dirty="0"/>
          </a:p>
        </p:txBody>
      </p:sp>
      <p:sp>
        <p:nvSpPr>
          <p:cNvPr id="3" name="Content Placeholder 2"/>
          <p:cNvSpPr>
            <a:spLocks noGrp="1"/>
          </p:cNvSpPr>
          <p:nvPr>
            <p:ph idx="1"/>
          </p:nvPr>
        </p:nvSpPr>
        <p:spPr/>
        <p:txBody>
          <a:bodyPr/>
          <a:lstStyle/>
          <a:p>
            <a:r>
              <a:rPr lang="en-US" dirty="0" smtClean="0"/>
              <a:t>In Act 1-2 of A Doll’s House, what has happened? </a:t>
            </a:r>
          </a:p>
          <a:p>
            <a:endParaRPr lang="en-US" dirty="0"/>
          </a:p>
          <a:p>
            <a:r>
              <a:rPr lang="en-US" dirty="0" smtClean="0"/>
              <a:t>What is the main conflict? </a:t>
            </a:r>
            <a:endParaRPr lang="en-US" dirty="0"/>
          </a:p>
        </p:txBody>
      </p:sp>
    </p:spTree>
    <p:extLst>
      <p:ext uri="{BB962C8B-B14F-4D97-AF65-F5344CB8AC3E}">
        <p14:creationId xmlns:p14="http://schemas.microsoft.com/office/powerpoint/2010/main" xmlns="" val="3042452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Chat Room</a:t>
            </a:r>
            <a:endParaRPr lang="en-US" dirty="0"/>
          </a:p>
        </p:txBody>
      </p:sp>
      <p:sp>
        <p:nvSpPr>
          <p:cNvPr id="3" name="Content Placeholder 2"/>
          <p:cNvSpPr>
            <a:spLocks noGrp="1"/>
          </p:cNvSpPr>
          <p:nvPr>
            <p:ph idx="1"/>
          </p:nvPr>
        </p:nvSpPr>
        <p:spPr/>
        <p:txBody>
          <a:bodyPr/>
          <a:lstStyle/>
          <a:p>
            <a:r>
              <a:rPr lang="en-US" sz="2800" dirty="0" smtClean="0"/>
              <a:t>Each of you will receive a different piece of paper with a question at the top. </a:t>
            </a:r>
          </a:p>
          <a:p>
            <a:endParaRPr lang="en-US" sz="2800" dirty="0"/>
          </a:p>
          <a:p>
            <a:r>
              <a:rPr lang="en-US" sz="2800" dirty="0" smtClean="0"/>
              <a:t>You will have two minutes to read the question at the top and respond to it. </a:t>
            </a:r>
          </a:p>
          <a:p>
            <a:endParaRPr lang="en-US" sz="2800" dirty="0"/>
          </a:p>
          <a:p>
            <a:r>
              <a:rPr lang="en-US" sz="2800" dirty="0" smtClean="0"/>
              <a:t>When the two minutes are up, you will fold your paper and pass it to the person on your left. </a:t>
            </a:r>
          </a:p>
          <a:p>
            <a:endParaRPr lang="en-US" dirty="0"/>
          </a:p>
        </p:txBody>
      </p:sp>
    </p:spTree>
    <p:extLst>
      <p:ext uri="{BB962C8B-B14F-4D97-AF65-F5344CB8AC3E}">
        <p14:creationId xmlns:p14="http://schemas.microsoft.com/office/powerpoint/2010/main" xmlns="" val="2512807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Chat Room</a:t>
            </a:r>
            <a:endParaRPr lang="en-US" dirty="0"/>
          </a:p>
        </p:txBody>
      </p:sp>
      <p:sp>
        <p:nvSpPr>
          <p:cNvPr id="3" name="Content Placeholder 2"/>
          <p:cNvSpPr>
            <a:spLocks noGrp="1"/>
          </p:cNvSpPr>
          <p:nvPr>
            <p:ph idx="1"/>
          </p:nvPr>
        </p:nvSpPr>
        <p:spPr/>
        <p:txBody>
          <a:bodyPr/>
          <a:lstStyle/>
          <a:p>
            <a:r>
              <a:rPr lang="en-US" dirty="0" smtClean="0"/>
              <a:t>When the next person receives the paper, they will have three minutes to read through the question, the previous answers, and to add their own. </a:t>
            </a:r>
          </a:p>
          <a:p>
            <a:endParaRPr lang="en-US" dirty="0"/>
          </a:p>
          <a:p>
            <a:r>
              <a:rPr lang="en-US" dirty="0" smtClean="0"/>
              <a:t>The following answers should not only answer the question, but they can reply to a previous “Post”. </a:t>
            </a:r>
          </a:p>
          <a:p>
            <a:endParaRPr lang="en-US" dirty="0"/>
          </a:p>
          <a:p>
            <a:r>
              <a:rPr lang="en-US" dirty="0" smtClean="0"/>
              <a:t>Agree, disagree, argue with your classmates! </a:t>
            </a:r>
          </a:p>
          <a:p>
            <a:pPr marL="114300" indent="0">
              <a:buNone/>
            </a:pPr>
            <a:endParaRPr lang="en-US" dirty="0"/>
          </a:p>
        </p:txBody>
      </p:sp>
    </p:spTree>
    <p:extLst>
      <p:ext uri="{BB962C8B-B14F-4D97-AF65-F5344CB8AC3E}">
        <p14:creationId xmlns:p14="http://schemas.microsoft.com/office/powerpoint/2010/main" xmlns="" val="156636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Act 3</a:t>
            </a:r>
            <a:endParaRPr lang="en-US" dirty="0"/>
          </a:p>
        </p:txBody>
      </p:sp>
      <p:sp>
        <p:nvSpPr>
          <p:cNvPr id="3" name="Content Placeholder 2"/>
          <p:cNvSpPr>
            <a:spLocks noGrp="1"/>
          </p:cNvSpPr>
          <p:nvPr>
            <p:ph idx="1"/>
          </p:nvPr>
        </p:nvSpPr>
        <p:spPr/>
        <p:txBody>
          <a:bodyPr/>
          <a:lstStyle/>
          <a:p>
            <a:r>
              <a:rPr lang="en-US" dirty="0" smtClean="0"/>
              <a:t>We will read Act 3 aloud in class. It begins on page 172</a:t>
            </a:r>
          </a:p>
          <a:p>
            <a:endParaRPr lang="en-US" dirty="0"/>
          </a:p>
          <a:p>
            <a:pPr>
              <a:buFont typeface="Arial" charset="0"/>
              <a:buChar char="•"/>
            </a:pPr>
            <a:r>
              <a:rPr lang="en-US" dirty="0" smtClean="0"/>
              <a:t>We need someone to read for the following parts: </a:t>
            </a:r>
          </a:p>
          <a:p>
            <a:pPr lvl="1">
              <a:buFont typeface="Arial" charset="0"/>
              <a:buChar char="•"/>
            </a:pPr>
            <a:r>
              <a:rPr lang="en-US" dirty="0" smtClean="0"/>
              <a:t>Mrs. </a:t>
            </a:r>
            <a:r>
              <a:rPr lang="en-US" dirty="0" err="1" smtClean="0"/>
              <a:t>Linde</a:t>
            </a:r>
            <a:endParaRPr lang="en-US" dirty="0" smtClean="0"/>
          </a:p>
          <a:p>
            <a:pPr lvl="1">
              <a:buFont typeface="Arial" charset="0"/>
              <a:buChar char="•"/>
            </a:pPr>
            <a:r>
              <a:rPr lang="en-US" dirty="0" err="1" smtClean="0"/>
              <a:t>Krogstad</a:t>
            </a:r>
            <a:endParaRPr lang="en-US" dirty="0" smtClean="0"/>
          </a:p>
          <a:p>
            <a:pPr lvl="1">
              <a:buFont typeface="Arial" charset="0"/>
              <a:buChar char="•"/>
            </a:pPr>
            <a:r>
              <a:rPr lang="en-US" dirty="0" err="1" smtClean="0"/>
              <a:t>Helmer</a:t>
            </a:r>
            <a:endParaRPr lang="en-US" dirty="0" smtClean="0"/>
          </a:p>
          <a:p>
            <a:pPr lvl="1">
              <a:buFont typeface="Arial" charset="0"/>
              <a:buChar char="•"/>
            </a:pPr>
            <a:r>
              <a:rPr lang="en-US" dirty="0"/>
              <a:t>Nora</a:t>
            </a:r>
          </a:p>
          <a:p>
            <a:pPr lvl="1">
              <a:buFont typeface="Arial" charset="0"/>
              <a:buChar char="•"/>
            </a:pPr>
            <a:r>
              <a:rPr lang="en-US" dirty="0" smtClean="0"/>
              <a:t>Dr. Rank</a:t>
            </a:r>
          </a:p>
          <a:p>
            <a:pPr lvl="1">
              <a:buFont typeface="Arial" charset="0"/>
              <a:buChar char="•"/>
            </a:pPr>
            <a:endParaRPr lang="en-US" dirty="0" smtClean="0"/>
          </a:p>
          <a:p>
            <a:pPr lvl="1">
              <a:buFont typeface="Arial" charset="0"/>
              <a:buChar char="•"/>
            </a:pPr>
            <a:endParaRPr lang="en-US" dirty="0"/>
          </a:p>
        </p:txBody>
      </p:sp>
    </p:spTree>
    <p:extLst>
      <p:ext uri="{BB962C8B-B14F-4D97-AF65-F5344CB8AC3E}">
        <p14:creationId xmlns:p14="http://schemas.microsoft.com/office/powerpoint/2010/main" xmlns="" val="19481519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Discussion</a:t>
            </a:r>
            <a:endParaRPr lang="en-US" dirty="0"/>
          </a:p>
        </p:txBody>
      </p:sp>
      <p:sp>
        <p:nvSpPr>
          <p:cNvPr id="3" name="Content Placeholder 2"/>
          <p:cNvSpPr>
            <a:spLocks noGrp="1"/>
          </p:cNvSpPr>
          <p:nvPr>
            <p:ph idx="1"/>
          </p:nvPr>
        </p:nvSpPr>
        <p:spPr/>
        <p:txBody>
          <a:bodyPr/>
          <a:lstStyle/>
          <a:p>
            <a:r>
              <a:rPr lang="en-US" dirty="0" smtClean="0"/>
              <a:t>5) There are many </a:t>
            </a:r>
            <a:r>
              <a:rPr lang="en-US" b="1" dirty="0" smtClean="0"/>
              <a:t>male</a:t>
            </a:r>
            <a:r>
              <a:rPr lang="en-US" dirty="0" smtClean="0"/>
              <a:t> characters in Act One that Nora interacts with.  Who are these male characters, and how does she </a:t>
            </a:r>
            <a:r>
              <a:rPr lang="en-US" b="1" dirty="0" smtClean="0"/>
              <a:t>interact</a:t>
            </a:r>
            <a:r>
              <a:rPr lang="en-US" dirty="0" smtClean="0"/>
              <a:t> with each one?  What </a:t>
            </a:r>
            <a:r>
              <a:rPr lang="en-US" b="1" dirty="0" smtClean="0"/>
              <a:t>Victorian Era role</a:t>
            </a:r>
            <a:r>
              <a:rPr lang="en-US" dirty="0" smtClean="0"/>
              <a:t> does she fulfill or not fulfill in her interactions with these men?</a:t>
            </a:r>
          </a:p>
          <a:p>
            <a:endParaRPr lang="en-US" dirty="0"/>
          </a:p>
          <a:p>
            <a:r>
              <a:rPr lang="en-US" dirty="0"/>
              <a:t>6) In Act One, we see Nora eating </a:t>
            </a:r>
            <a:r>
              <a:rPr lang="en-US" b="1" dirty="0"/>
              <a:t>macaroons</a:t>
            </a:r>
            <a:r>
              <a:rPr lang="en-US" dirty="0"/>
              <a:t> when she is not supposed to be. Name two specific times she does this.  What do the macaroons </a:t>
            </a:r>
            <a:r>
              <a:rPr lang="en-US" b="1" dirty="0"/>
              <a:t>symbolize?</a:t>
            </a:r>
            <a:r>
              <a:rPr lang="en-US" dirty="0"/>
              <a:t>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Discussion</a:t>
            </a:r>
            <a:endParaRPr lang="en-US" dirty="0"/>
          </a:p>
        </p:txBody>
      </p:sp>
      <p:sp>
        <p:nvSpPr>
          <p:cNvPr id="3" name="Content Placeholder 2"/>
          <p:cNvSpPr>
            <a:spLocks noGrp="1"/>
          </p:cNvSpPr>
          <p:nvPr>
            <p:ph idx="1"/>
          </p:nvPr>
        </p:nvSpPr>
        <p:spPr/>
        <p:txBody>
          <a:bodyPr/>
          <a:lstStyle/>
          <a:p>
            <a:r>
              <a:rPr lang="en-US" dirty="0" smtClean="0"/>
              <a:t>7) In Act One, </a:t>
            </a:r>
            <a:r>
              <a:rPr lang="en-US" dirty="0" err="1" smtClean="0"/>
              <a:t>Helmer</a:t>
            </a:r>
            <a:r>
              <a:rPr lang="en-US" dirty="0" smtClean="0"/>
              <a:t> calls Nora different pet names such as “</a:t>
            </a:r>
            <a:r>
              <a:rPr lang="en-US" b="1" dirty="0" smtClean="0"/>
              <a:t>songbird</a:t>
            </a:r>
            <a:r>
              <a:rPr lang="en-US" dirty="0" smtClean="0"/>
              <a:t>,” “</a:t>
            </a:r>
            <a:r>
              <a:rPr lang="en-US" b="1" dirty="0" smtClean="0"/>
              <a:t>skylark</a:t>
            </a:r>
            <a:r>
              <a:rPr lang="en-US" dirty="0" smtClean="0"/>
              <a:t>,” and “</a:t>
            </a:r>
            <a:r>
              <a:rPr lang="en-US" b="1" dirty="0" smtClean="0"/>
              <a:t>squirrel</a:t>
            </a:r>
            <a:r>
              <a:rPr lang="en-US" dirty="0" smtClean="0"/>
              <a:t>.”  </a:t>
            </a:r>
          </a:p>
          <a:p>
            <a:pPr lvl="1"/>
            <a:r>
              <a:rPr lang="en-US" dirty="0" smtClean="0"/>
              <a:t>What are the </a:t>
            </a:r>
            <a:r>
              <a:rPr lang="en-US" b="1" dirty="0" smtClean="0"/>
              <a:t>connotations</a:t>
            </a:r>
            <a:r>
              <a:rPr lang="en-US" dirty="0" smtClean="0"/>
              <a:t> of these names?</a:t>
            </a:r>
          </a:p>
          <a:p>
            <a:pPr lvl="1"/>
            <a:r>
              <a:rPr lang="en-US" dirty="0" smtClean="0"/>
              <a:t>What do they represent? </a:t>
            </a:r>
          </a:p>
          <a:p>
            <a:pPr lvl="1"/>
            <a:r>
              <a:rPr lang="en-US" dirty="0" smtClean="0"/>
              <a:t>How does </a:t>
            </a:r>
            <a:r>
              <a:rPr lang="en-US" b="1" dirty="0" err="1" smtClean="0"/>
              <a:t>Helmer</a:t>
            </a:r>
            <a:r>
              <a:rPr lang="en-US" dirty="0" smtClean="0"/>
              <a:t> use them as a source of </a:t>
            </a:r>
            <a:r>
              <a:rPr lang="en-US" b="1" dirty="0" smtClean="0"/>
              <a:t>power</a:t>
            </a:r>
            <a:r>
              <a:rPr lang="en-US" dirty="0" smtClean="0"/>
              <a:t>? </a:t>
            </a:r>
          </a:p>
          <a:p>
            <a:pPr lvl="1"/>
            <a:r>
              <a:rPr lang="en-US" dirty="0" smtClean="0"/>
              <a:t>How does </a:t>
            </a:r>
            <a:r>
              <a:rPr lang="en-US" b="1" dirty="0" smtClean="0"/>
              <a:t>Nora</a:t>
            </a:r>
            <a:r>
              <a:rPr lang="en-US" dirty="0" smtClean="0"/>
              <a:t> use them as a source of </a:t>
            </a:r>
            <a:r>
              <a:rPr lang="en-US" b="1" dirty="0" smtClean="0"/>
              <a:t>power</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9980"/>
            <a:ext cx="8229600" cy="1143000"/>
          </a:xfrm>
        </p:spPr>
        <p:txBody>
          <a:bodyPr/>
          <a:lstStyle/>
          <a:p>
            <a:r>
              <a:rPr lang="en-US" sz="3600" dirty="0" smtClean="0">
                <a:solidFill>
                  <a:schemeClr val="tx1"/>
                </a:solidFill>
                <a:latin typeface="Book Antiqua" pitchFamily="18" charset="0"/>
              </a:rPr>
              <a:t>Realism in A Doll’s House</a:t>
            </a:r>
            <a:endParaRPr lang="en-US" sz="3600" dirty="0">
              <a:solidFill>
                <a:schemeClr val="tx1"/>
              </a:solidFill>
              <a:latin typeface="Book Antiqua" pitchFamily="18" charset="0"/>
            </a:endParaRPr>
          </a:p>
        </p:txBody>
      </p:sp>
      <p:sp>
        <p:nvSpPr>
          <p:cNvPr id="24579" name="Rectangle 3"/>
          <p:cNvSpPr>
            <a:spLocks noGrp="1" noChangeArrowheads="1"/>
          </p:cNvSpPr>
          <p:nvPr>
            <p:ph type="body" idx="1"/>
          </p:nvPr>
        </p:nvSpPr>
        <p:spPr>
          <a:xfrm>
            <a:off x="152400" y="1513538"/>
            <a:ext cx="8229600" cy="5105400"/>
          </a:xfrm>
        </p:spPr>
        <p:txBody>
          <a:bodyPr>
            <a:normAutofit/>
          </a:bodyPr>
          <a:lstStyle/>
          <a:p>
            <a:pPr>
              <a:lnSpc>
                <a:spcPct val="80000"/>
              </a:lnSpc>
            </a:pPr>
            <a:r>
              <a:rPr lang="en-US" b="1" dirty="0" smtClean="0"/>
              <a:t>What does this really mean?</a:t>
            </a:r>
          </a:p>
          <a:p>
            <a:pPr>
              <a:lnSpc>
                <a:spcPct val="80000"/>
              </a:lnSpc>
            </a:pPr>
            <a:endParaRPr lang="en-US" b="1" dirty="0" smtClean="0"/>
          </a:p>
          <a:p>
            <a:pPr>
              <a:lnSpc>
                <a:spcPct val="80000"/>
              </a:lnSpc>
            </a:pPr>
            <a:r>
              <a:rPr lang="en-US" b="1" u="sng" dirty="0" smtClean="0"/>
              <a:t>Realism</a:t>
            </a:r>
            <a:r>
              <a:rPr lang="en-US" b="1" u="sng" dirty="0"/>
              <a:t>: </a:t>
            </a:r>
            <a:r>
              <a:rPr lang="en-US" sz="2400" dirty="0"/>
              <a:t>Literary technique that attempts to create the appearance of life as it is actually experienced</a:t>
            </a:r>
          </a:p>
          <a:p>
            <a:pPr lvl="1">
              <a:lnSpc>
                <a:spcPct val="80000"/>
              </a:lnSpc>
            </a:pPr>
            <a:r>
              <a:rPr lang="en-US" dirty="0"/>
              <a:t>Common Language, NOT </a:t>
            </a:r>
            <a:r>
              <a:rPr lang="en-US" dirty="0" smtClean="0"/>
              <a:t>highly </a:t>
            </a:r>
            <a:r>
              <a:rPr lang="en-US" dirty="0"/>
              <a:t>poetic </a:t>
            </a:r>
            <a:r>
              <a:rPr lang="en-US" dirty="0" smtClean="0"/>
              <a:t>language </a:t>
            </a:r>
            <a:r>
              <a:rPr lang="en-US" dirty="0"/>
              <a:t>formal declarations, asides, or soliloquies</a:t>
            </a:r>
          </a:p>
          <a:p>
            <a:pPr lvl="1">
              <a:lnSpc>
                <a:spcPct val="80000"/>
              </a:lnSpc>
            </a:pPr>
            <a:endParaRPr lang="en-US" dirty="0" smtClean="0"/>
          </a:p>
          <a:p>
            <a:pPr lvl="1">
              <a:lnSpc>
                <a:spcPct val="80000"/>
              </a:lnSpc>
            </a:pPr>
            <a:r>
              <a:rPr lang="en-US" dirty="0" smtClean="0"/>
              <a:t>Everyday </a:t>
            </a:r>
            <a:r>
              <a:rPr lang="en-US" dirty="0"/>
              <a:t>people and events, NO heroes or the saving a kingdom.</a:t>
            </a:r>
          </a:p>
          <a:p>
            <a:pPr lvl="1">
              <a:lnSpc>
                <a:spcPct val="80000"/>
              </a:lnSpc>
            </a:pPr>
            <a:endParaRPr lang="en-US" dirty="0" smtClean="0"/>
          </a:p>
          <a:p>
            <a:pPr lvl="1">
              <a:lnSpc>
                <a:spcPct val="80000"/>
              </a:lnSpc>
            </a:pPr>
            <a:r>
              <a:rPr lang="en-US" dirty="0" smtClean="0"/>
              <a:t>Opening </a:t>
            </a:r>
            <a:r>
              <a:rPr lang="en-US" dirty="0"/>
              <a:t>of the eyes and the minds of an audience, NOT melodrama with happy endings.</a:t>
            </a:r>
          </a:p>
        </p:txBody>
      </p:sp>
      <p:pic>
        <p:nvPicPr>
          <p:cNvPr id="24581" name="Picture 5" descr="Victorian Queen Anne Homes often have towers, turrets, and wrap-around porch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99571" y="4724400"/>
            <a:ext cx="2711079"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5571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discussion</a:t>
            </a:r>
            <a:endParaRPr lang="en-US" dirty="0"/>
          </a:p>
        </p:txBody>
      </p:sp>
      <p:sp>
        <p:nvSpPr>
          <p:cNvPr id="3" name="Content Placeholder 2"/>
          <p:cNvSpPr>
            <a:spLocks noGrp="1"/>
          </p:cNvSpPr>
          <p:nvPr>
            <p:ph idx="1"/>
          </p:nvPr>
        </p:nvSpPr>
        <p:spPr/>
        <p:txBody>
          <a:bodyPr/>
          <a:lstStyle/>
          <a:p>
            <a:r>
              <a:rPr lang="en-US" dirty="0" smtClean="0"/>
              <a:t>8) As Act One progresses, we see </a:t>
            </a:r>
            <a:r>
              <a:rPr lang="en-US" b="1" dirty="0" smtClean="0"/>
              <a:t>Nora’s</a:t>
            </a:r>
            <a:r>
              <a:rPr lang="en-US" dirty="0" smtClean="0"/>
              <a:t> </a:t>
            </a:r>
            <a:r>
              <a:rPr lang="en-US" b="1" dirty="0" smtClean="0"/>
              <a:t>character</a:t>
            </a:r>
            <a:r>
              <a:rPr lang="en-US" dirty="0" smtClean="0"/>
              <a:t> begin to change.  Name two specific times we see Nora </a:t>
            </a:r>
            <a:r>
              <a:rPr lang="en-US" b="1" dirty="0" smtClean="0"/>
              <a:t>revolting</a:t>
            </a:r>
            <a:r>
              <a:rPr lang="en-US" dirty="0" smtClean="0"/>
              <a:t> against how women should act in Victorian society. How do people react to her actions? How does Nora react to her own actions?</a:t>
            </a:r>
          </a:p>
          <a:p>
            <a:endParaRPr lang="en-US" dirty="0" smtClean="0"/>
          </a:p>
          <a:p>
            <a:r>
              <a:rPr lang="en-US" dirty="0" smtClean="0"/>
              <a:t>9) In Victorian Society, it was largely accepted that if you had rotten </a:t>
            </a:r>
            <a:r>
              <a:rPr lang="en-US" b="1" dirty="0" smtClean="0"/>
              <a:t>parents</a:t>
            </a:r>
            <a:r>
              <a:rPr lang="en-US" dirty="0" smtClean="0"/>
              <a:t>, you would be rotten, too.  Where do we see this throughout Act One? How do characters—and </a:t>
            </a:r>
            <a:r>
              <a:rPr lang="en-US" b="1" dirty="0" smtClean="0"/>
              <a:t>Nora</a:t>
            </a:r>
            <a:r>
              <a:rPr lang="en-US" dirty="0" smtClean="0"/>
              <a:t> especially—react to this idea?</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4/10 Honors</a:t>
            </a:r>
            <a:endParaRPr lang="en-US" dirty="0"/>
          </a:p>
        </p:txBody>
      </p:sp>
      <p:sp>
        <p:nvSpPr>
          <p:cNvPr id="3" name="Content Placeholder 2"/>
          <p:cNvSpPr>
            <a:spLocks noGrp="1"/>
          </p:cNvSpPr>
          <p:nvPr>
            <p:ph idx="1"/>
          </p:nvPr>
        </p:nvSpPr>
        <p:spPr/>
        <p:txBody>
          <a:bodyPr/>
          <a:lstStyle/>
          <a:p>
            <a:r>
              <a:rPr lang="en-US" dirty="0" smtClean="0"/>
              <a:t>Answer the following questions: </a:t>
            </a:r>
          </a:p>
          <a:p>
            <a:endParaRPr lang="en-US" dirty="0" smtClean="0"/>
          </a:p>
          <a:p>
            <a:pPr marL="571500" indent="-457200">
              <a:buFont typeface="+mj-lt"/>
              <a:buAutoNum type="arabicPeriod"/>
            </a:pPr>
            <a:r>
              <a:rPr lang="en-US" dirty="0" smtClean="0"/>
              <a:t>Do you think Mrs. </a:t>
            </a:r>
            <a:r>
              <a:rPr lang="en-US" dirty="0" err="1" smtClean="0"/>
              <a:t>Linde</a:t>
            </a:r>
            <a:r>
              <a:rPr lang="en-US" dirty="0" smtClean="0"/>
              <a:t> was right to tell </a:t>
            </a:r>
            <a:r>
              <a:rPr lang="en-US" dirty="0" err="1" smtClean="0"/>
              <a:t>Krogstad</a:t>
            </a:r>
            <a:r>
              <a:rPr lang="en-US" dirty="0" smtClean="0"/>
              <a:t> NOT to take back his letter? Why or why not?</a:t>
            </a:r>
          </a:p>
          <a:p>
            <a:pPr marL="571500" indent="-457200">
              <a:buFont typeface="+mj-lt"/>
              <a:buAutoNum type="arabicPeriod"/>
            </a:pPr>
            <a:endParaRPr lang="en-US" dirty="0" smtClean="0"/>
          </a:p>
          <a:p>
            <a:pPr marL="571500" indent="-457200">
              <a:buFont typeface="+mj-lt"/>
              <a:buAutoNum type="arabicPeriod"/>
            </a:pPr>
            <a:r>
              <a:rPr lang="en-US" dirty="0" smtClean="0"/>
              <a:t>Does </a:t>
            </a:r>
            <a:r>
              <a:rPr lang="en-US" dirty="0" err="1" smtClean="0"/>
              <a:t>Krogstad</a:t>
            </a:r>
            <a:r>
              <a:rPr lang="en-US" dirty="0" smtClean="0"/>
              <a:t> seem to be a completely despicable character? Why or why  not?</a:t>
            </a:r>
          </a:p>
          <a:p>
            <a:pPr marL="571500" indent="-457200">
              <a:buFont typeface="+mj-lt"/>
              <a:buAutoNum type="arabicPeriod"/>
            </a:pPr>
            <a:endParaRPr lang="en-US" dirty="0" smtClean="0"/>
          </a:p>
          <a:p>
            <a:pPr marL="571500" indent="-457200">
              <a:buFont typeface="+mj-lt"/>
              <a:buAutoNum type="arabicPeriod"/>
            </a:pPr>
            <a:r>
              <a:rPr lang="en-US" dirty="0" smtClean="0"/>
              <a:t>How does </a:t>
            </a:r>
            <a:r>
              <a:rPr lang="en-US" b="1" dirty="0" smtClean="0"/>
              <a:t>Nora</a:t>
            </a:r>
            <a:r>
              <a:rPr lang="en-US" dirty="0" smtClean="0"/>
              <a:t> believe that </a:t>
            </a:r>
            <a:r>
              <a:rPr lang="en-US" dirty="0" err="1" smtClean="0"/>
              <a:t>Torvald</a:t>
            </a:r>
            <a:r>
              <a:rPr lang="en-US" dirty="0" smtClean="0"/>
              <a:t> will react to her predicament? Why does she believe this?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4/10 Academic</a:t>
            </a:r>
            <a:endParaRPr lang="en-US" dirty="0"/>
          </a:p>
        </p:txBody>
      </p:sp>
      <p:sp>
        <p:nvSpPr>
          <p:cNvPr id="3" name="Content Placeholder 2"/>
          <p:cNvSpPr>
            <a:spLocks noGrp="1"/>
          </p:cNvSpPr>
          <p:nvPr>
            <p:ph idx="1"/>
          </p:nvPr>
        </p:nvSpPr>
        <p:spPr/>
        <p:txBody>
          <a:bodyPr/>
          <a:lstStyle/>
          <a:p>
            <a:r>
              <a:rPr lang="en-US" dirty="0" smtClean="0"/>
              <a:t>Answer the following questions: </a:t>
            </a:r>
          </a:p>
          <a:p>
            <a:endParaRPr lang="en-US" dirty="0" smtClean="0"/>
          </a:p>
          <a:p>
            <a:pPr marL="571500" indent="-457200">
              <a:buFont typeface="+mj-lt"/>
              <a:buAutoNum type="arabicPeriod"/>
            </a:pPr>
            <a:r>
              <a:rPr lang="en-US" dirty="0" smtClean="0"/>
              <a:t>Write a brief description of each of the following characters:</a:t>
            </a:r>
          </a:p>
          <a:p>
            <a:pPr marL="868680" lvl="1" indent="-457200"/>
            <a:r>
              <a:rPr lang="en-US" dirty="0" smtClean="0"/>
              <a:t>Nora</a:t>
            </a:r>
          </a:p>
          <a:p>
            <a:pPr marL="868680" lvl="1" indent="-457200"/>
            <a:r>
              <a:rPr lang="en-US" dirty="0" err="1" smtClean="0"/>
              <a:t>Torvald</a:t>
            </a:r>
            <a:r>
              <a:rPr lang="en-US" dirty="0" smtClean="0"/>
              <a:t> </a:t>
            </a:r>
            <a:r>
              <a:rPr lang="en-US" dirty="0" err="1" smtClean="0"/>
              <a:t>Helmer</a:t>
            </a:r>
            <a:endParaRPr lang="en-US" dirty="0" smtClean="0"/>
          </a:p>
          <a:p>
            <a:pPr marL="868680" lvl="1" indent="-457200"/>
            <a:r>
              <a:rPr lang="en-US" dirty="0" smtClean="0"/>
              <a:t>Mrs. </a:t>
            </a:r>
            <a:r>
              <a:rPr lang="en-US" dirty="0" err="1" smtClean="0"/>
              <a:t>Linde</a:t>
            </a:r>
            <a:endParaRPr lang="en-US" dirty="0" smtClean="0"/>
          </a:p>
          <a:p>
            <a:pPr marL="868680" lvl="1" indent="-457200"/>
            <a:r>
              <a:rPr lang="en-US" dirty="0" smtClean="0"/>
              <a:t>Dr. Rank</a:t>
            </a:r>
          </a:p>
          <a:p>
            <a:pPr marL="868680" lvl="1" indent="-457200"/>
            <a:r>
              <a:rPr lang="en-US" dirty="0" err="1" smtClean="0"/>
              <a:t>Krogstad</a:t>
            </a:r>
            <a:endParaRPr lang="en-US" dirty="0" smtClean="0"/>
          </a:p>
          <a:p>
            <a:pPr marL="571500" indent="-457200">
              <a:buFont typeface="+mj-lt"/>
              <a:buAutoNum type="arabicPeriod"/>
            </a:pPr>
            <a:r>
              <a:rPr lang="en-US" dirty="0" smtClean="0"/>
              <a:t>How does </a:t>
            </a:r>
            <a:r>
              <a:rPr lang="en-US" dirty="0" err="1" smtClean="0"/>
              <a:t>Torvald</a:t>
            </a:r>
            <a:r>
              <a:rPr lang="en-US" dirty="0" smtClean="0"/>
              <a:t> feel about people who have committed crimes like forgery?</a:t>
            </a:r>
          </a:p>
          <a:p>
            <a:pPr marL="571500" indent="-457200">
              <a:buFont typeface="+mj-lt"/>
              <a:buAutoNum type="arabicPeriod"/>
            </a:pPr>
            <a:r>
              <a:rPr lang="en-US" dirty="0" smtClean="0"/>
              <a:t>What is Nora afraid of at the end of Act 1?</a:t>
            </a:r>
          </a:p>
          <a:p>
            <a:pPr marL="868680" lvl="1" indent="-457200"/>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in Homework</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Pass in your answers for the ACT 1 questions</a:t>
            </a:r>
          </a:p>
          <a:p>
            <a:endParaRPr lang="en-US"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Act 2</a:t>
            </a:r>
            <a:endParaRPr lang="en-US" dirty="0"/>
          </a:p>
        </p:txBody>
      </p:sp>
      <p:sp>
        <p:nvSpPr>
          <p:cNvPr id="3" name="Content Placeholder 2"/>
          <p:cNvSpPr>
            <a:spLocks noGrp="1"/>
          </p:cNvSpPr>
          <p:nvPr>
            <p:ph idx="1"/>
          </p:nvPr>
        </p:nvSpPr>
        <p:spPr/>
        <p:txBody>
          <a:bodyPr/>
          <a:lstStyle/>
          <a:p>
            <a:r>
              <a:rPr lang="en-US" dirty="0" smtClean="0"/>
              <a:t>We will begin reading on page 159</a:t>
            </a:r>
          </a:p>
          <a:p>
            <a:endParaRPr lang="en-US" dirty="0" smtClean="0"/>
          </a:p>
          <a:p>
            <a:r>
              <a:rPr lang="en-US" dirty="0" smtClean="0"/>
              <a:t>We need readers for the following parts:</a:t>
            </a:r>
          </a:p>
          <a:p>
            <a:pPr lvl="1"/>
            <a:r>
              <a:rPr lang="en-US" dirty="0" err="1" smtClean="0"/>
              <a:t>Torvald</a:t>
            </a:r>
            <a:r>
              <a:rPr lang="en-US" dirty="0" smtClean="0"/>
              <a:t> </a:t>
            </a:r>
            <a:r>
              <a:rPr lang="en-US" dirty="0" err="1" smtClean="0"/>
              <a:t>Helmer</a:t>
            </a:r>
            <a:endParaRPr lang="en-US" dirty="0" smtClean="0"/>
          </a:p>
          <a:p>
            <a:pPr lvl="1"/>
            <a:r>
              <a:rPr lang="en-US" dirty="0" smtClean="0"/>
              <a:t>Nora</a:t>
            </a:r>
          </a:p>
          <a:p>
            <a:pPr lvl="1"/>
            <a:r>
              <a:rPr lang="en-US" dirty="0" smtClean="0"/>
              <a:t>Mrs. </a:t>
            </a:r>
            <a:r>
              <a:rPr lang="en-US" dirty="0" err="1" smtClean="0"/>
              <a:t>Linde</a:t>
            </a:r>
            <a:endParaRPr lang="en-US" dirty="0" smtClean="0"/>
          </a:p>
          <a:p>
            <a:pPr lvl="1"/>
            <a:r>
              <a:rPr lang="en-US" dirty="0" smtClean="0"/>
              <a:t>Dr. Rank</a:t>
            </a:r>
          </a:p>
          <a:p>
            <a:pPr lvl="1"/>
            <a:r>
              <a:rPr lang="en-US" dirty="0" err="1" smtClean="0"/>
              <a:t>Krogstad</a:t>
            </a:r>
            <a:endParaRPr lang="en-US" dirty="0" smtClean="0"/>
          </a:p>
          <a:p>
            <a:pPr lvl="1"/>
            <a:r>
              <a:rPr lang="en-US" dirty="0" smtClean="0"/>
              <a:t>Nurse</a:t>
            </a:r>
          </a:p>
          <a:p>
            <a:pPr lvl="1"/>
            <a:r>
              <a:rPr lang="en-US" dirty="0" smtClean="0"/>
              <a:t>Stage directions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reading Act 3</a:t>
            </a:r>
            <a:endParaRPr lang="en-US" dirty="0"/>
          </a:p>
        </p:txBody>
      </p:sp>
      <p:sp>
        <p:nvSpPr>
          <p:cNvPr id="3" name="Content Placeholder 2"/>
          <p:cNvSpPr>
            <a:spLocks noGrp="1"/>
          </p:cNvSpPr>
          <p:nvPr>
            <p:ph idx="1"/>
          </p:nvPr>
        </p:nvSpPr>
        <p:spPr/>
        <p:txBody>
          <a:bodyPr/>
          <a:lstStyle/>
          <a:p>
            <a:r>
              <a:rPr lang="en-US" dirty="0" smtClean="0"/>
              <a:t>Block 2: Page 176 </a:t>
            </a:r>
          </a:p>
          <a:p>
            <a:r>
              <a:rPr lang="en-US" dirty="0" smtClean="0"/>
              <a:t>Block 4: Page 174</a:t>
            </a:r>
          </a:p>
          <a:p>
            <a:endParaRPr lang="en-US" dirty="0" smtClean="0"/>
          </a:p>
          <a:p>
            <a:r>
              <a:rPr lang="en-US" dirty="0" smtClean="0"/>
              <a:t>Readers needed for: </a:t>
            </a:r>
          </a:p>
          <a:p>
            <a:pPr lvl="1"/>
            <a:r>
              <a:rPr lang="en-US" dirty="0" smtClean="0"/>
              <a:t>Nora</a:t>
            </a:r>
          </a:p>
          <a:p>
            <a:pPr lvl="1"/>
            <a:r>
              <a:rPr lang="en-US" dirty="0" err="1" smtClean="0"/>
              <a:t>Helmer</a:t>
            </a:r>
            <a:endParaRPr lang="en-US" dirty="0" smtClean="0"/>
          </a:p>
          <a:p>
            <a:pPr lvl="1"/>
            <a:r>
              <a:rPr lang="en-US" dirty="0" smtClean="0"/>
              <a:t>Dr. Rank</a:t>
            </a:r>
          </a:p>
          <a:p>
            <a:pPr lvl="1"/>
            <a:r>
              <a:rPr lang="en-US" dirty="0" smtClean="0"/>
              <a:t>Maid</a:t>
            </a:r>
          </a:p>
          <a:p>
            <a:pPr lvl="1"/>
            <a:r>
              <a:rPr lang="en-US" dirty="0" smtClean="0"/>
              <a:t>Stage directions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Play Questions</a:t>
            </a:r>
            <a:endParaRPr lang="en-US" dirty="0"/>
          </a:p>
        </p:txBody>
      </p:sp>
      <p:sp>
        <p:nvSpPr>
          <p:cNvPr id="3" name="Content Placeholder 2"/>
          <p:cNvSpPr>
            <a:spLocks noGrp="1"/>
          </p:cNvSpPr>
          <p:nvPr>
            <p:ph idx="1"/>
          </p:nvPr>
        </p:nvSpPr>
        <p:spPr/>
        <p:txBody>
          <a:bodyPr/>
          <a:lstStyle/>
          <a:p>
            <a:r>
              <a:rPr lang="en-US" dirty="0" smtClean="0"/>
              <a:t>What has condemned </a:t>
            </a:r>
            <a:r>
              <a:rPr lang="en-US" dirty="0" err="1" smtClean="0"/>
              <a:t>Torvald</a:t>
            </a:r>
            <a:r>
              <a:rPr lang="en-US" dirty="0" smtClean="0"/>
              <a:t> in Nora’s eyes?</a:t>
            </a:r>
          </a:p>
          <a:p>
            <a:endParaRPr lang="en-US" dirty="0" smtClean="0"/>
          </a:p>
          <a:p>
            <a:r>
              <a:rPr lang="en-US" dirty="0" smtClean="0"/>
              <a:t>Why did Nora leave? Do you think she made the right decision?</a:t>
            </a:r>
          </a:p>
          <a:p>
            <a:endParaRPr lang="en-US" dirty="0" smtClean="0"/>
          </a:p>
          <a:p>
            <a:r>
              <a:rPr lang="en-US" dirty="0" smtClean="0"/>
              <a:t>Why do you think she chose to leave her children? Do you think she is a bad person for doing this?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a:t>
            </a:r>
            <a:endParaRPr lang="en-US" dirty="0"/>
          </a:p>
        </p:txBody>
      </p:sp>
      <p:sp>
        <p:nvSpPr>
          <p:cNvPr id="3" name="Content Placeholder 2"/>
          <p:cNvSpPr>
            <a:spLocks noGrp="1"/>
          </p:cNvSpPr>
          <p:nvPr>
            <p:ph idx="1"/>
          </p:nvPr>
        </p:nvSpPr>
        <p:spPr/>
        <p:txBody>
          <a:bodyPr>
            <a:normAutofit/>
          </a:bodyPr>
          <a:lstStyle/>
          <a:p>
            <a:r>
              <a:rPr lang="en-US" sz="3200" dirty="0" smtClean="0"/>
              <a:t>Student led discussion</a:t>
            </a:r>
          </a:p>
          <a:p>
            <a:pPr lvl="1"/>
            <a:r>
              <a:rPr lang="en-US" sz="3000" dirty="0" smtClean="0"/>
              <a:t>No raising hands</a:t>
            </a:r>
          </a:p>
          <a:p>
            <a:pPr lvl="1"/>
            <a:r>
              <a:rPr lang="en-US" sz="3000" dirty="0" smtClean="0"/>
              <a:t>Be polite, don’t cut each other off</a:t>
            </a:r>
          </a:p>
          <a:p>
            <a:pPr lvl="1"/>
            <a:r>
              <a:rPr lang="en-US" sz="3000" dirty="0" smtClean="0"/>
              <a:t>Keep track of how many times you talk—everyone should shoot for three</a:t>
            </a:r>
          </a:p>
          <a:p>
            <a:pPr lvl="1"/>
            <a:r>
              <a:rPr lang="en-US" sz="3000" dirty="0" smtClean="0"/>
              <a:t>Only speak if you are going to ADD to the conversation</a:t>
            </a:r>
          </a:p>
          <a:p>
            <a:pPr lvl="2"/>
            <a:r>
              <a:rPr lang="en-US" sz="2800" dirty="0" smtClean="0"/>
              <a:t>Don’t just repeat what someone else has said</a:t>
            </a:r>
          </a:p>
          <a:p>
            <a:pPr lvl="1">
              <a:buNone/>
            </a:pPr>
            <a:endParaRPr lang="en-US" sz="30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a:t>
            </a:r>
            <a:endParaRPr lang="en-US" dirty="0"/>
          </a:p>
        </p:txBody>
      </p:sp>
      <p:sp>
        <p:nvSpPr>
          <p:cNvPr id="3" name="Content Placeholder 2"/>
          <p:cNvSpPr>
            <a:spLocks noGrp="1"/>
          </p:cNvSpPr>
          <p:nvPr>
            <p:ph idx="1"/>
          </p:nvPr>
        </p:nvSpPr>
        <p:spPr/>
        <p:txBody>
          <a:bodyPr/>
          <a:lstStyle/>
          <a:p>
            <a:r>
              <a:rPr lang="en-US" dirty="0" smtClean="0"/>
              <a:t>Inner Circle:</a:t>
            </a:r>
          </a:p>
          <a:p>
            <a:pPr lvl="1"/>
            <a:r>
              <a:rPr lang="en-US" dirty="0" smtClean="0"/>
              <a:t>Holds the discussion</a:t>
            </a:r>
          </a:p>
          <a:p>
            <a:endParaRPr lang="en-US" dirty="0" smtClean="0"/>
          </a:p>
          <a:p>
            <a:r>
              <a:rPr lang="en-US" dirty="0" smtClean="0"/>
              <a:t>Outer Circle:</a:t>
            </a:r>
          </a:p>
          <a:p>
            <a:pPr lvl="1"/>
            <a:r>
              <a:rPr lang="en-US" dirty="0" smtClean="0"/>
              <a:t>Takes notes on and provides feedback on the discussion. </a:t>
            </a:r>
          </a:p>
          <a:p>
            <a:endParaRPr lang="en-US" dirty="0" smtClean="0"/>
          </a:p>
          <a:p>
            <a:r>
              <a:rPr lang="en-US" dirty="0" smtClean="0"/>
              <a:t>HOT seat: </a:t>
            </a:r>
          </a:p>
          <a:p>
            <a:pPr lvl="1"/>
            <a:r>
              <a:rPr lang="en-US" dirty="0" smtClean="0"/>
              <a:t>One seat on the outer circle that will allow an outer circle member to become part of the inner circle for a moment. </a:t>
            </a:r>
          </a:p>
          <a:p>
            <a:pPr lvl="1"/>
            <a:r>
              <a:rPr lang="en-US" dirty="0" smtClean="0"/>
              <a:t>Once your comment is made, you should return to your seat.</a:t>
            </a:r>
          </a:p>
          <a:p>
            <a:r>
              <a:rPr lang="en-US" dirty="0" smtClean="0"/>
              <a:t>SWITCH! </a:t>
            </a:r>
          </a:p>
          <a:p>
            <a:pPr lvl="1"/>
            <a:r>
              <a:rPr lang="en-US" dirty="0" smtClean="0"/>
              <a:t>The circles will switch halfway through the seminar.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Socratic Seminar Documents</a:t>
            </a:r>
            <a:endParaRPr lang="en-US" dirty="0"/>
          </a:p>
        </p:txBody>
      </p:sp>
      <p:sp>
        <p:nvSpPr>
          <p:cNvPr id="3" name="Content Placeholder 2"/>
          <p:cNvSpPr>
            <a:spLocks noGrp="1"/>
          </p:cNvSpPr>
          <p:nvPr>
            <p:ph idx="1"/>
          </p:nvPr>
        </p:nvSpPr>
        <p:spPr/>
        <p:txBody>
          <a:bodyPr/>
          <a:lstStyle/>
          <a:p>
            <a:r>
              <a:rPr lang="en-US" dirty="0" smtClean="0"/>
              <a:t>Look through the packet. </a:t>
            </a:r>
          </a:p>
          <a:p>
            <a:endParaRPr lang="en-US" dirty="0" smtClean="0"/>
          </a:p>
          <a:p>
            <a:r>
              <a:rPr lang="en-US" dirty="0" smtClean="0"/>
              <a:t>Take particular notice of the rubric with which I will be grading you and the Rule of 3</a:t>
            </a:r>
          </a:p>
          <a:p>
            <a:endParaRPr lang="en-US" dirty="0" smtClean="0"/>
          </a:p>
          <a:p>
            <a:r>
              <a:rPr lang="en-US" dirty="0" smtClean="0"/>
              <a:t>You will be turning in the feedback form when you are finished being in the outer circle.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F6C2923-D3E9-F781-78D1D590E4271887.jpg"/>
          <p:cNvPicPr>
            <a:picLocks noGrp="1" noChangeAspect="1"/>
          </p:cNvPicPr>
          <p:nvPr>
            <p:ph idx="1"/>
          </p:nvPr>
        </p:nvPicPr>
        <p:blipFill>
          <a:blip r:embed="rId2" cstate="print"/>
          <a:stretch>
            <a:fillRect/>
          </a:stretch>
        </p:blipFill>
        <p:spPr>
          <a:xfrm>
            <a:off x="152400" y="152400"/>
            <a:ext cx="8855889" cy="5955344"/>
          </a:xfrm>
          <a:prstGeom prst="rect">
            <a:avLst/>
          </a:prstGeom>
          <a:ln w="88900" cap="sq" cmpd="thickThin">
            <a:solidFill>
              <a:srgbClr val="000000"/>
            </a:solidFill>
            <a:prstDash val="solid"/>
            <a:miter lim="800000"/>
          </a:ln>
          <a:effectLst>
            <a:innerShdw blurRad="76200">
              <a:srgbClr val="000000"/>
            </a:innerShdw>
          </a:effectLst>
        </p:spPr>
      </p:pic>
      <p:sp>
        <p:nvSpPr>
          <p:cNvPr id="5" name="Title 2"/>
          <p:cNvSpPr>
            <a:spLocks noGrp="1"/>
          </p:cNvSpPr>
          <p:nvPr>
            <p:ph type="title"/>
          </p:nvPr>
        </p:nvSpPr>
        <p:spPr>
          <a:xfrm>
            <a:off x="457200" y="274638"/>
            <a:ext cx="8229600" cy="1143000"/>
          </a:xfrm>
        </p:spPr>
        <p:txBody>
          <a:bodyPr>
            <a:normAutofit fontScale="90000"/>
          </a:bodyPr>
          <a:lstStyle/>
          <a:p>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VICTORIAN ERA</a:t>
            </a:r>
            <a:b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Europe: 1837-1901 (1879)</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429000" y="5808816"/>
            <a:ext cx="5410200" cy="5978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90000"/>
              </a:lnSpc>
              <a:buNone/>
            </a:pPr>
            <a:r>
              <a:rPr lang="en-US" dirty="0" smtClean="0"/>
              <a:t>How do these women, their relationships / marriages compare to ours today?</a:t>
            </a:r>
          </a:p>
        </p:txBody>
      </p:sp>
    </p:spTree>
    <p:extLst>
      <p:ext uri="{BB962C8B-B14F-4D97-AF65-F5344CB8AC3E}">
        <p14:creationId xmlns:p14="http://schemas.microsoft.com/office/powerpoint/2010/main" xmlns="" val="407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4/11 Honors</a:t>
            </a:r>
            <a:endParaRPr lang="en-US" dirty="0"/>
          </a:p>
        </p:txBody>
      </p:sp>
      <p:sp>
        <p:nvSpPr>
          <p:cNvPr id="3" name="Content Placeholder 2"/>
          <p:cNvSpPr>
            <a:spLocks noGrp="1"/>
          </p:cNvSpPr>
          <p:nvPr>
            <p:ph idx="1"/>
          </p:nvPr>
        </p:nvSpPr>
        <p:spPr/>
        <p:txBody>
          <a:bodyPr/>
          <a:lstStyle/>
          <a:p>
            <a:r>
              <a:rPr lang="en-US" dirty="0" smtClean="0"/>
              <a:t>Correctly punctuate the following sentences: </a:t>
            </a:r>
          </a:p>
          <a:p>
            <a:endParaRPr lang="en-US" dirty="0" smtClean="0"/>
          </a:p>
          <a:p>
            <a:pPr marL="571500" indent="-457200">
              <a:buFont typeface="+mj-lt"/>
              <a:buAutoNum type="arabicPeriod"/>
            </a:pPr>
            <a:r>
              <a:rPr lang="en-US" dirty="0" smtClean="0"/>
              <a:t>When we got out of the traffic jam we all relaxed. </a:t>
            </a:r>
          </a:p>
          <a:p>
            <a:pPr marL="571500" indent="-457200">
              <a:buFont typeface="+mj-lt"/>
              <a:buAutoNum type="arabicPeriod"/>
            </a:pPr>
            <a:r>
              <a:rPr lang="en-US" dirty="0" smtClean="0"/>
              <a:t>According to Alexander Pope “Fools rush in where angels fear to tread.”</a:t>
            </a:r>
          </a:p>
          <a:p>
            <a:pPr marL="571500" indent="-457200">
              <a:buFont typeface="+mj-lt"/>
              <a:buAutoNum type="arabicPeriod"/>
            </a:pPr>
            <a:r>
              <a:rPr lang="en-US" dirty="0" smtClean="0"/>
              <a:t>Yes I will be going to the game. </a:t>
            </a:r>
          </a:p>
          <a:p>
            <a:pPr marL="571500" indent="-457200">
              <a:buFont typeface="+mj-lt"/>
              <a:buAutoNum type="arabicPeriod"/>
            </a:pPr>
            <a:r>
              <a:rPr lang="en-US" dirty="0" smtClean="0"/>
              <a:t>When you leave lock the door. </a:t>
            </a:r>
          </a:p>
          <a:p>
            <a:pPr marL="571500" indent="-457200">
              <a:buFont typeface="+mj-lt"/>
              <a:buAutoNum type="arabicPeriod"/>
            </a:pPr>
            <a:r>
              <a:rPr lang="en-US" dirty="0" smtClean="0"/>
              <a:t>Even though John had read the chapter twice he went over the material again. </a:t>
            </a:r>
          </a:p>
          <a:p>
            <a:endParaRPr lang="en-US" dirty="0" smtClean="0"/>
          </a:p>
          <a:p>
            <a:pPr marL="571500" indent="-457200">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4/11 Academic</a:t>
            </a:r>
            <a:endParaRPr lang="en-US" dirty="0"/>
          </a:p>
        </p:txBody>
      </p:sp>
      <p:sp>
        <p:nvSpPr>
          <p:cNvPr id="3" name="Content Placeholder 2"/>
          <p:cNvSpPr>
            <a:spLocks noGrp="1"/>
          </p:cNvSpPr>
          <p:nvPr>
            <p:ph idx="1"/>
          </p:nvPr>
        </p:nvSpPr>
        <p:spPr/>
        <p:txBody>
          <a:bodyPr/>
          <a:lstStyle/>
          <a:p>
            <a:pPr marL="571500" indent="-457200"/>
            <a:r>
              <a:rPr lang="en-US" dirty="0" smtClean="0"/>
              <a:t>Answer the following questions in complete sentences:</a:t>
            </a:r>
          </a:p>
          <a:p>
            <a:pPr marL="571500" indent="-457200"/>
            <a:endParaRPr lang="en-US" dirty="0" smtClean="0"/>
          </a:p>
          <a:p>
            <a:pPr marL="571500" indent="-457200">
              <a:buFont typeface="+mj-lt"/>
              <a:buAutoNum type="arabicPeriod"/>
            </a:pPr>
            <a:r>
              <a:rPr lang="en-US" dirty="0" smtClean="0"/>
              <a:t>Who does Mrs. </a:t>
            </a:r>
            <a:r>
              <a:rPr lang="en-US" dirty="0" err="1" smtClean="0"/>
              <a:t>Linde</a:t>
            </a:r>
            <a:r>
              <a:rPr lang="en-US" dirty="0" smtClean="0"/>
              <a:t> think Nora got the loan from? Why does she think this?</a:t>
            </a:r>
          </a:p>
          <a:p>
            <a:pPr marL="571500" indent="-457200">
              <a:buFont typeface="+mj-lt"/>
              <a:buAutoNum type="arabicPeriod"/>
            </a:pPr>
            <a:endParaRPr lang="en-US" dirty="0" smtClean="0"/>
          </a:p>
          <a:p>
            <a:pPr marL="571500" indent="-457200">
              <a:buFont typeface="+mj-lt"/>
              <a:buAutoNum type="arabicPeriod"/>
            </a:pPr>
            <a:r>
              <a:rPr lang="en-US" dirty="0" smtClean="0"/>
              <a:t>What does Nora ask </a:t>
            </a:r>
            <a:r>
              <a:rPr lang="en-US" dirty="0" err="1" smtClean="0"/>
              <a:t>Torvald</a:t>
            </a:r>
            <a:r>
              <a:rPr lang="en-US" dirty="0" smtClean="0"/>
              <a:t> to do? What is his response?</a:t>
            </a:r>
          </a:p>
          <a:p>
            <a:pPr marL="571500" indent="-457200">
              <a:buFont typeface="+mj-lt"/>
              <a:buAutoNum type="arabicPeriod"/>
            </a:pPr>
            <a:endParaRPr lang="en-US" dirty="0" smtClean="0"/>
          </a:p>
          <a:p>
            <a:pPr marL="571500" indent="-457200">
              <a:buFont typeface="+mj-lt"/>
              <a:buAutoNum type="arabicPeriod"/>
            </a:pPr>
            <a:r>
              <a:rPr lang="en-US" dirty="0" smtClean="0"/>
              <a:t>When we left off yesterday, how was Nora acting towards Dr. Rank? Why do you think she is acting this way?</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2209800" y="762000"/>
            <a:ext cx="2133600" cy="838200"/>
            <a:chOff x="2209800" y="762000"/>
            <a:chExt cx="2133600" cy="838200"/>
          </a:xfrm>
        </p:grpSpPr>
        <p:sp>
          <p:nvSpPr>
            <p:cNvPr id="31" name="Rectangle 30"/>
            <p:cNvSpPr/>
            <p:nvPr/>
          </p:nvSpPr>
          <p:spPr>
            <a:xfrm>
              <a:off x="2209800" y="762000"/>
              <a:ext cx="685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RJ</a:t>
              </a:r>
              <a:endParaRPr lang="en-US" sz="1400" dirty="0">
                <a:solidFill>
                  <a:schemeClr val="tx1"/>
                </a:solidFill>
              </a:endParaRPr>
            </a:p>
          </p:txBody>
        </p:sp>
        <p:grpSp>
          <p:nvGrpSpPr>
            <p:cNvPr id="3" name="Group 34"/>
            <p:cNvGrpSpPr/>
            <p:nvPr/>
          </p:nvGrpSpPr>
          <p:grpSpPr>
            <a:xfrm>
              <a:off x="2895600" y="762000"/>
              <a:ext cx="1447800" cy="838200"/>
              <a:chOff x="2057400" y="381000"/>
              <a:chExt cx="1447800" cy="533400"/>
            </a:xfrm>
          </p:grpSpPr>
          <p:sp>
            <p:nvSpPr>
              <p:cNvPr id="32" name="Rectangle 31"/>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Nick D</a:t>
                </a:r>
              </a:p>
            </p:txBody>
          </p:sp>
          <p:sp>
            <p:nvSpPr>
              <p:cNvPr id="33" name="Rectangle 32"/>
              <p:cNvSpPr/>
              <p:nvPr/>
            </p:nvSpPr>
            <p:spPr>
              <a:xfrm>
                <a:off x="2743200" y="381000"/>
                <a:ext cx="76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Chelsea</a:t>
                </a:r>
                <a:endParaRPr lang="en-US" sz="1400" dirty="0">
                  <a:solidFill>
                    <a:schemeClr val="tx1"/>
                  </a:solidFill>
                </a:endParaRPr>
              </a:p>
            </p:txBody>
          </p:sp>
        </p:grpSp>
      </p:grpSp>
      <p:grpSp>
        <p:nvGrpSpPr>
          <p:cNvPr id="4" name="Group 114"/>
          <p:cNvGrpSpPr/>
          <p:nvPr/>
        </p:nvGrpSpPr>
        <p:grpSpPr>
          <a:xfrm>
            <a:off x="5791200" y="838200"/>
            <a:ext cx="2971800" cy="838200"/>
            <a:chOff x="5791200" y="609600"/>
            <a:chExt cx="2971800" cy="838200"/>
          </a:xfrm>
        </p:grpSpPr>
        <p:grpSp>
          <p:nvGrpSpPr>
            <p:cNvPr id="5" name="Group 35"/>
            <p:cNvGrpSpPr/>
            <p:nvPr/>
          </p:nvGrpSpPr>
          <p:grpSpPr>
            <a:xfrm>
              <a:off x="5791200" y="609600"/>
              <a:ext cx="1371600" cy="838200"/>
              <a:chOff x="2057400" y="381000"/>
              <a:chExt cx="1371600" cy="533400"/>
            </a:xfrm>
          </p:grpSpPr>
          <p:sp>
            <p:nvSpPr>
              <p:cNvPr id="37" name="Rectangle 36"/>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Othmane</a:t>
                </a:r>
                <a:endParaRPr lang="en-US" sz="1400" dirty="0">
                  <a:solidFill>
                    <a:schemeClr val="tx1"/>
                  </a:solidFill>
                </a:endParaRPr>
              </a:p>
            </p:txBody>
          </p:sp>
          <p:sp>
            <p:nvSpPr>
              <p:cNvPr id="38" name="Rectangle 37"/>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Alyssa</a:t>
                </a:r>
                <a:endParaRPr lang="en-US" sz="1400" dirty="0">
                  <a:solidFill>
                    <a:schemeClr val="tx1"/>
                  </a:solidFill>
                </a:endParaRPr>
              </a:p>
            </p:txBody>
          </p:sp>
        </p:grpSp>
        <p:grpSp>
          <p:nvGrpSpPr>
            <p:cNvPr id="6" name="Group 38"/>
            <p:cNvGrpSpPr/>
            <p:nvPr/>
          </p:nvGrpSpPr>
          <p:grpSpPr>
            <a:xfrm>
              <a:off x="7162800" y="609600"/>
              <a:ext cx="1600200" cy="838200"/>
              <a:chOff x="2057400" y="381000"/>
              <a:chExt cx="1600200" cy="533400"/>
            </a:xfrm>
          </p:grpSpPr>
          <p:sp>
            <p:nvSpPr>
              <p:cNvPr id="40" name="Rectangle 39"/>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Andy</a:t>
                </a:r>
                <a:endParaRPr lang="en-US" sz="1400" dirty="0">
                  <a:solidFill>
                    <a:schemeClr val="tx1"/>
                  </a:solidFill>
                </a:endParaRPr>
              </a:p>
            </p:txBody>
          </p:sp>
          <p:sp>
            <p:nvSpPr>
              <p:cNvPr id="41" name="Rectangle 40"/>
              <p:cNvSpPr/>
              <p:nvPr/>
            </p:nvSpPr>
            <p:spPr>
              <a:xfrm>
                <a:off x="2743200" y="381000"/>
                <a:ext cx="914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Michaela</a:t>
                </a:r>
                <a:endParaRPr lang="en-US" sz="1400" dirty="0">
                  <a:solidFill>
                    <a:schemeClr val="tx1"/>
                  </a:solidFill>
                </a:endParaRPr>
              </a:p>
            </p:txBody>
          </p:sp>
        </p:grpSp>
      </p:grpSp>
      <p:grpSp>
        <p:nvGrpSpPr>
          <p:cNvPr id="7" name="Group 113"/>
          <p:cNvGrpSpPr/>
          <p:nvPr/>
        </p:nvGrpSpPr>
        <p:grpSpPr>
          <a:xfrm>
            <a:off x="5791200" y="2133600"/>
            <a:ext cx="3048000" cy="838200"/>
            <a:chOff x="5791200" y="1905000"/>
            <a:chExt cx="2895600" cy="838200"/>
          </a:xfrm>
        </p:grpSpPr>
        <p:grpSp>
          <p:nvGrpSpPr>
            <p:cNvPr id="8" name="Group 50"/>
            <p:cNvGrpSpPr/>
            <p:nvPr/>
          </p:nvGrpSpPr>
          <p:grpSpPr>
            <a:xfrm>
              <a:off x="5791200" y="1905000"/>
              <a:ext cx="1371600" cy="838200"/>
              <a:chOff x="2057400" y="381000"/>
              <a:chExt cx="1371600" cy="533400"/>
            </a:xfrm>
          </p:grpSpPr>
          <p:sp>
            <p:nvSpPr>
              <p:cNvPr id="52" name="Rectangle 51"/>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Alyssa</a:t>
                </a:r>
                <a:endParaRPr lang="en-US" sz="1400" dirty="0">
                  <a:solidFill>
                    <a:schemeClr val="tx1"/>
                  </a:solidFill>
                </a:endParaRPr>
              </a:p>
            </p:txBody>
          </p:sp>
          <p:sp>
            <p:nvSpPr>
              <p:cNvPr id="53" name="Rectangle 52"/>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Brad</a:t>
                </a:r>
                <a:endParaRPr lang="en-US" sz="1400" dirty="0">
                  <a:solidFill>
                    <a:schemeClr val="tx1"/>
                  </a:solidFill>
                </a:endParaRPr>
              </a:p>
            </p:txBody>
          </p:sp>
        </p:grpSp>
        <p:grpSp>
          <p:nvGrpSpPr>
            <p:cNvPr id="9" name="Group 53"/>
            <p:cNvGrpSpPr/>
            <p:nvPr/>
          </p:nvGrpSpPr>
          <p:grpSpPr>
            <a:xfrm>
              <a:off x="7162800" y="1905000"/>
              <a:ext cx="1524000" cy="838200"/>
              <a:chOff x="2057400" y="381000"/>
              <a:chExt cx="1524000" cy="533400"/>
            </a:xfrm>
          </p:grpSpPr>
          <p:sp>
            <p:nvSpPr>
              <p:cNvPr id="55" name="Rectangle 54"/>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Alex Y</a:t>
                </a:r>
                <a:endParaRPr lang="en-US" sz="1400" dirty="0">
                  <a:solidFill>
                    <a:schemeClr val="tx1"/>
                  </a:solidFill>
                </a:endParaRPr>
              </a:p>
            </p:txBody>
          </p:sp>
          <p:sp>
            <p:nvSpPr>
              <p:cNvPr id="56" name="Rectangle 55"/>
              <p:cNvSpPr/>
              <p:nvPr/>
            </p:nvSpPr>
            <p:spPr>
              <a:xfrm>
                <a:off x="2743200" y="381000"/>
                <a:ext cx="838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Chandler</a:t>
                </a:r>
                <a:endParaRPr lang="en-US" sz="1400" dirty="0">
                  <a:solidFill>
                    <a:schemeClr val="tx1"/>
                  </a:solidFill>
                </a:endParaRPr>
              </a:p>
            </p:txBody>
          </p:sp>
        </p:grpSp>
      </p:grpSp>
      <p:grpSp>
        <p:nvGrpSpPr>
          <p:cNvPr id="10" name="Group 90"/>
          <p:cNvGrpSpPr/>
          <p:nvPr/>
        </p:nvGrpSpPr>
        <p:grpSpPr>
          <a:xfrm>
            <a:off x="304800" y="4953000"/>
            <a:ext cx="4191000" cy="914400"/>
            <a:chOff x="1066800" y="4343400"/>
            <a:chExt cx="3505200" cy="914400"/>
          </a:xfrm>
        </p:grpSpPr>
        <p:sp>
          <p:nvSpPr>
            <p:cNvPr id="74" name="Rectangle 73"/>
            <p:cNvSpPr/>
            <p:nvPr/>
          </p:nvSpPr>
          <p:spPr>
            <a:xfrm>
              <a:off x="1066800" y="43434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Jack</a:t>
              </a:r>
            </a:p>
            <a:p>
              <a:pPr algn="ctr"/>
              <a:endParaRPr lang="en-US" sz="1400" dirty="0">
                <a:solidFill>
                  <a:schemeClr val="tx1"/>
                </a:solidFill>
              </a:endParaRPr>
            </a:p>
          </p:txBody>
        </p:sp>
        <p:grpSp>
          <p:nvGrpSpPr>
            <p:cNvPr id="11" name="Group 74"/>
            <p:cNvGrpSpPr/>
            <p:nvPr/>
          </p:nvGrpSpPr>
          <p:grpSpPr>
            <a:xfrm>
              <a:off x="1752600" y="4343400"/>
              <a:ext cx="1371600" cy="914400"/>
              <a:chOff x="2057400" y="381000"/>
              <a:chExt cx="1371600" cy="533400"/>
            </a:xfrm>
          </p:grpSpPr>
          <p:sp>
            <p:nvSpPr>
              <p:cNvPr id="76" name="Rectangle 75"/>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Kayla</a:t>
                </a:r>
              </a:p>
            </p:txBody>
          </p:sp>
          <p:sp>
            <p:nvSpPr>
              <p:cNvPr id="77" name="Rectangle 76"/>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Erika</a:t>
                </a:r>
                <a:endParaRPr lang="en-US" sz="1400" dirty="0">
                  <a:solidFill>
                    <a:schemeClr val="tx1"/>
                  </a:solidFill>
                </a:endParaRPr>
              </a:p>
            </p:txBody>
          </p:sp>
        </p:grpSp>
        <p:grpSp>
          <p:nvGrpSpPr>
            <p:cNvPr id="12" name="Group 77"/>
            <p:cNvGrpSpPr/>
            <p:nvPr/>
          </p:nvGrpSpPr>
          <p:grpSpPr>
            <a:xfrm>
              <a:off x="3124200" y="4343400"/>
              <a:ext cx="1447800" cy="914400"/>
              <a:chOff x="2057400" y="381000"/>
              <a:chExt cx="1447800" cy="533400"/>
            </a:xfrm>
          </p:grpSpPr>
          <p:sp>
            <p:nvSpPr>
              <p:cNvPr id="79" name="Rectangle 78"/>
              <p:cNvSpPr/>
              <p:nvPr/>
            </p:nvSpPr>
            <p:spPr>
              <a:xfrm>
                <a:off x="2057400" y="381000"/>
                <a:ext cx="76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Hunter</a:t>
                </a:r>
                <a:endParaRPr lang="en-US" sz="1400" dirty="0">
                  <a:solidFill>
                    <a:schemeClr val="tx1"/>
                  </a:solidFill>
                </a:endParaRPr>
              </a:p>
            </p:txBody>
          </p:sp>
          <p:sp>
            <p:nvSpPr>
              <p:cNvPr id="80" name="Rectangle 79"/>
              <p:cNvSpPr/>
              <p:nvPr/>
            </p:nvSpPr>
            <p:spPr>
              <a:xfrm>
                <a:off x="2819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Brian</a:t>
                </a:r>
              </a:p>
            </p:txBody>
          </p:sp>
        </p:grpSp>
      </p:grpSp>
      <p:grpSp>
        <p:nvGrpSpPr>
          <p:cNvPr id="13" name="Group 86"/>
          <p:cNvGrpSpPr/>
          <p:nvPr/>
        </p:nvGrpSpPr>
        <p:grpSpPr>
          <a:xfrm>
            <a:off x="5867400" y="4953000"/>
            <a:ext cx="3048000" cy="914400"/>
            <a:chOff x="5867400" y="4495800"/>
            <a:chExt cx="2819400" cy="914400"/>
          </a:xfrm>
        </p:grpSpPr>
        <p:grpSp>
          <p:nvGrpSpPr>
            <p:cNvPr id="14" name="Group 80"/>
            <p:cNvGrpSpPr/>
            <p:nvPr/>
          </p:nvGrpSpPr>
          <p:grpSpPr>
            <a:xfrm>
              <a:off x="5867400" y="4495800"/>
              <a:ext cx="1371600" cy="914400"/>
              <a:chOff x="2057400" y="381000"/>
              <a:chExt cx="1371600" cy="533400"/>
            </a:xfrm>
          </p:grpSpPr>
          <p:sp>
            <p:nvSpPr>
              <p:cNvPr id="82" name="Rectangle 81"/>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Taylor</a:t>
                </a:r>
              </a:p>
            </p:txBody>
          </p:sp>
          <p:sp>
            <p:nvSpPr>
              <p:cNvPr id="83" name="Rectangle 82"/>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Nick T</a:t>
                </a:r>
              </a:p>
            </p:txBody>
          </p:sp>
        </p:grpSp>
        <p:grpSp>
          <p:nvGrpSpPr>
            <p:cNvPr id="15" name="Group 83"/>
            <p:cNvGrpSpPr/>
            <p:nvPr/>
          </p:nvGrpSpPr>
          <p:grpSpPr>
            <a:xfrm>
              <a:off x="7239000" y="4495800"/>
              <a:ext cx="1447800" cy="914400"/>
              <a:chOff x="2057400" y="381000"/>
              <a:chExt cx="1447800" cy="533400"/>
            </a:xfrm>
          </p:grpSpPr>
          <p:sp>
            <p:nvSpPr>
              <p:cNvPr id="85" name="Rectangle 84"/>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Jon</a:t>
                </a:r>
                <a:endParaRPr lang="en-US" sz="1400" dirty="0">
                  <a:solidFill>
                    <a:schemeClr val="tx1"/>
                  </a:solidFill>
                </a:endParaRPr>
              </a:p>
            </p:txBody>
          </p:sp>
          <p:sp>
            <p:nvSpPr>
              <p:cNvPr id="86" name="Rectangle 85"/>
              <p:cNvSpPr/>
              <p:nvPr/>
            </p:nvSpPr>
            <p:spPr>
              <a:xfrm>
                <a:off x="2743200" y="381000"/>
                <a:ext cx="762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Keriann</a:t>
                </a:r>
                <a:endParaRPr lang="en-US" sz="1400" dirty="0">
                  <a:solidFill>
                    <a:schemeClr val="tx1"/>
                  </a:solidFill>
                </a:endParaRPr>
              </a:p>
            </p:txBody>
          </p:sp>
        </p:grpSp>
      </p:grpSp>
      <p:sp>
        <p:nvSpPr>
          <p:cNvPr id="88" name="TextBox 87"/>
          <p:cNvSpPr txBox="1"/>
          <p:nvPr/>
        </p:nvSpPr>
        <p:spPr>
          <a:xfrm>
            <a:off x="304800" y="381000"/>
            <a:ext cx="1676400" cy="1295400"/>
          </a:xfrm>
          <a:prstGeom prst="rect">
            <a:avLst/>
          </a:prstGeom>
          <a:noFill/>
          <a:ln>
            <a:solidFill>
              <a:schemeClr val="tx1"/>
            </a:solidFill>
          </a:ln>
        </p:spPr>
        <p:txBody>
          <a:bodyPr wrap="square" rtlCol="0">
            <a:noAutofit/>
          </a:bodyPr>
          <a:lstStyle/>
          <a:p>
            <a:pPr algn="ctr"/>
            <a:r>
              <a:rPr lang="en-US" sz="3600" dirty="0" smtClean="0"/>
              <a:t>Teacher Desk </a:t>
            </a:r>
            <a:endParaRPr lang="en-US" sz="3600" dirty="0"/>
          </a:p>
        </p:txBody>
      </p:sp>
      <p:sp>
        <p:nvSpPr>
          <p:cNvPr id="89" name="TextBox 88"/>
          <p:cNvSpPr txBox="1"/>
          <p:nvPr/>
        </p:nvSpPr>
        <p:spPr>
          <a:xfrm>
            <a:off x="2743200" y="304800"/>
            <a:ext cx="2438400" cy="381000"/>
          </a:xfrm>
          <a:prstGeom prst="rect">
            <a:avLst/>
          </a:prstGeom>
          <a:noFill/>
        </p:spPr>
        <p:txBody>
          <a:bodyPr wrap="square" rtlCol="0">
            <a:spAutoFit/>
          </a:bodyPr>
          <a:lstStyle/>
          <a:p>
            <a:r>
              <a:rPr lang="en-US" dirty="0" smtClean="0"/>
              <a:t>English II Room  3630</a:t>
            </a:r>
            <a:endParaRPr lang="en-US" dirty="0"/>
          </a:p>
        </p:txBody>
      </p:sp>
      <p:grpSp>
        <p:nvGrpSpPr>
          <p:cNvPr id="16" name="Group 91"/>
          <p:cNvGrpSpPr/>
          <p:nvPr/>
        </p:nvGrpSpPr>
        <p:grpSpPr>
          <a:xfrm>
            <a:off x="304800" y="3429000"/>
            <a:ext cx="4191000" cy="914400"/>
            <a:chOff x="995363" y="4343400"/>
            <a:chExt cx="3500437" cy="914400"/>
          </a:xfrm>
        </p:grpSpPr>
        <p:sp>
          <p:nvSpPr>
            <p:cNvPr id="93" name="Rectangle 92"/>
            <p:cNvSpPr/>
            <p:nvPr/>
          </p:nvSpPr>
          <p:spPr>
            <a:xfrm>
              <a:off x="995363" y="4343400"/>
              <a:ext cx="75723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Caleb</a:t>
              </a:r>
            </a:p>
            <a:p>
              <a:pPr algn="ctr"/>
              <a:endParaRPr lang="en-US" sz="1400" dirty="0">
                <a:solidFill>
                  <a:schemeClr val="tx1"/>
                </a:solidFill>
              </a:endParaRPr>
            </a:p>
          </p:txBody>
        </p:sp>
        <p:grpSp>
          <p:nvGrpSpPr>
            <p:cNvPr id="17" name="Group 74"/>
            <p:cNvGrpSpPr/>
            <p:nvPr/>
          </p:nvGrpSpPr>
          <p:grpSpPr>
            <a:xfrm>
              <a:off x="1752600" y="4343400"/>
              <a:ext cx="1371600" cy="914400"/>
              <a:chOff x="2057400" y="381000"/>
              <a:chExt cx="1371600" cy="533400"/>
            </a:xfrm>
          </p:grpSpPr>
          <p:sp>
            <p:nvSpPr>
              <p:cNvPr id="98" name="Rectangle 97"/>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Robert</a:t>
                </a:r>
              </a:p>
            </p:txBody>
          </p:sp>
          <p:sp>
            <p:nvSpPr>
              <p:cNvPr id="99" name="Rectangle 98"/>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Eduardo</a:t>
                </a:r>
              </a:p>
            </p:txBody>
          </p:sp>
        </p:grpSp>
        <p:grpSp>
          <p:nvGrpSpPr>
            <p:cNvPr id="18" name="Group 77"/>
            <p:cNvGrpSpPr/>
            <p:nvPr/>
          </p:nvGrpSpPr>
          <p:grpSpPr>
            <a:xfrm>
              <a:off x="3124200" y="4343400"/>
              <a:ext cx="1371600" cy="914400"/>
              <a:chOff x="2057400" y="381000"/>
              <a:chExt cx="1371600" cy="533400"/>
            </a:xfrm>
          </p:grpSpPr>
          <p:sp>
            <p:nvSpPr>
              <p:cNvPr id="96" name="Rectangle 95"/>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Zay</a:t>
                </a:r>
                <a:endParaRPr lang="en-US" sz="1400" dirty="0" smtClean="0">
                  <a:solidFill>
                    <a:schemeClr val="tx1"/>
                  </a:solidFill>
                </a:endParaRPr>
              </a:p>
            </p:txBody>
          </p:sp>
          <p:sp>
            <p:nvSpPr>
              <p:cNvPr id="97" name="Rectangle 96"/>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1400" dirty="0" smtClean="0">
                    <a:solidFill>
                      <a:schemeClr val="tx1"/>
                    </a:solidFill>
                  </a:rPr>
                  <a:t>Chris W</a:t>
                </a:r>
              </a:p>
              <a:p>
                <a:pPr algn="ctr"/>
                <a:endParaRPr lang="en-US" sz="1400" dirty="0">
                  <a:solidFill>
                    <a:schemeClr val="tx1"/>
                  </a:solidFill>
                </a:endParaRPr>
              </a:p>
            </p:txBody>
          </p:sp>
        </p:grpSp>
      </p:grpSp>
      <p:grpSp>
        <p:nvGrpSpPr>
          <p:cNvPr id="19" name="Group 99"/>
          <p:cNvGrpSpPr/>
          <p:nvPr/>
        </p:nvGrpSpPr>
        <p:grpSpPr>
          <a:xfrm>
            <a:off x="1143000" y="2057400"/>
            <a:ext cx="3352800" cy="914400"/>
            <a:chOff x="5715000" y="4495800"/>
            <a:chExt cx="2895600" cy="914400"/>
          </a:xfrm>
        </p:grpSpPr>
        <p:grpSp>
          <p:nvGrpSpPr>
            <p:cNvPr id="20" name="Group 80"/>
            <p:cNvGrpSpPr/>
            <p:nvPr/>
          </p:nvGrpSpPr>
          <p:grpSpPr>
            <a:xfrm>
              <a:off x="5715000" y="4495800"/>
              <a:ext cx="1524000" cy="914400"/>
              <a:chOff x="1905000" y="381000"/>
              <a:chExt cx="1524000" cy="533400"/>
            </a:xfrm>
          </p:grpSpPr>
          <p:sp>
            <p:nvSpPr>
              <p:cNvPr id="105" name="Rectangle 104"/>
              <p:cNvSpPr/>
              <p:nvPr/>
            </p:nvSpPr>
            <p:spPr>
              <a:xfrm>
                <a:off x="1905000" y="381000"/>
                <a:ext cx="838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Michael</a:t>
                </a:r>
              </a:p>
            </p:txBody>
          </p:sp>
          <p:sp>
            <p:nvSpPr>
              <p:cNvPr id="106" name="Rectangle 105"/>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Erin</a:t>
                </a:r>
                <a:endParaRPr lang="en-US" sz="1400" dirty="0">
                  <a:solidFill>
                    <a:schemeClr val="tx1"/>
                  </a:solidFill>
                </a:endParaRPr>
              </a:p>
            </p:txBody>
          </p:sp>
        </p:grpSp>
        <p:grpSp>
          <p:nvGrpSpPr>
            <p:cNvPr id="21" name="Group 83"/>
            <p:cNvGrpSpPr/>
            <p:nvPr/>
          </p:nvGrpSpPr>
          <p:grpSpPr>
            <a:xfrm>
              <a:off x="7239000" y="4495800"/>
              <a:ext cx="1371600" cy="914400"/>
              <a:chOff x="2057400" y="381000"/>
              <a:chExt cx="1371600" cy="533400"/>
            </a:xfrm>
          </p:grpSpPr>
          <p:sp>
            <p:nvSpPr>
              <p:cNvPr id="103" name="Rectangle 102"/>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Alex L</a:t>
                </a:r>
              </a:p>
            </p:txBody>
          </p:sp>
          <p:sp>
            <p:nvSpPr>
              <p:cNvPr id="104" name="Rectangle 103"/>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Emma</a:t>
                </a:r>
                <a:endParaRPr lang="en-US" sz="1400" dirty="0">
                  <a:solidFill>
                    <a:schemeClr val="tx1"/>
                  </a:solidFill>
                </a:endParaRPr>
              </a:p>
            </p:txBody>
          </p:sp>
        </p:grpSp>
      </p:grpSp>
      <p:grpSp>
        <p:nvGrpSpPr>
          <p:cNvPr id="22" name="Group 106"/>
          <p:cNvGrpSpPr/>
          <p:nvPr/>
        </p:nvGrpSpPr>
        <p:grpSpPr>
          <a:xfrm>
            <a:off x="5791200" y="3429000"/>
            <a:ext cx="3048000" cy="914400"/>
            <a:chOff x="5867400" y="4495800"/>
            <a:chExt cx="2743200" cy="914400"/>
          </a:xfrm>
        </p:grpSpPr>
        <p:grpSp>
          <p:nvGrpSpPr>
            <p:cNvPr id="23" name="Group 80"/>
            <p:cNvGrpSpPr/>
            <p:nvPr/>
          </p:nvGrpSpPr>
          <p:grpSpPr>
            <a:xfrm>
              <a:off x="5867400" y="4495800"/>
              <a:ext cx="1371600" cy="914400"/>
              <a:chOff x="2057400" y="381000"/>
              <a:chExt cx="1371600" cy="533400"/>
            </a:xfrm>
          </p:grpSpPr>
          <p:sp>
            <p:nvSpPr>
              <p:cNvPr id="112" name="Rectangle 111"/>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Emily</a:t>
                </a:r>
              </a:p>
            </p:txBody>
          </p:sp>
          <p:sp>
            <p:nvSpPr>
              <p:cNvPr id="113" name="Rectangle 112"/>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Gabby</a:t>
                </a:r>
                <a:endParaRPr lang="en-US" sz="1400" dirty="0">
                  <a:solidFill>
                    <a:schemeClr val="tx1"/>
                  </a:solidFill>
                </a:endParaRPr>
              </a:p>
            </p:txBody>
          </p:sp>
        </p:grpSp>
        <p:grpSp>
          <p:nvGrpSpPr>
            <p:cNvPr id="24" name="Group 83"/>
            <p:cNvGrpSpPr/>
            <p:nvPr/>
          </p:nvGrpSpPr>
          <p:grpSpPr>
            <a:xfrm>
              <a:off x="7239000" y="4495800"/>
              <a:ext cx="1371600" cy="914400"/>
              <a:chOff x="2057400" y="381000"/>
              <a:chExt cx="1371600" cy="533400"/>
            </a:xfrm>
          </p:grpSpPr>
          <p:sp>
            <p:nvSpPr>
              <p:cNvPr id="110" name="Rectangle 109"/>
              <p:cNvSpPr/>
              <p:nvPr/>
            </p:nvSpPr>
            <p:spPr>
              <a:xfrm>
                <a:off x="20574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Alexa</a:t>
                </a:r>
                <a:endParaRPr lang="en-US" sz="1400" dirty="0">
                  <a:solidFill>
                    <a:schemeClr val="tx1"/>
                  </a:solidFill>
                </a:endParaRPr>
              </a:p>
            </p:txBody>
          </p:sp>
          <p:sp>
            <p:nvSpPr>
              <p:cNvPr id="111" name="Rectangle 110"/>
              <p:cNvSpPr/>
              <p:nvPr/>
            </p:nvSpPr>
            <p:spPr>
              <a:xfrm>
                <a:off x="2743200" y="381000"/>
                <a:ext cx="685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Chris C</a:t>
                </a:r>
                <a:endParaRPr lang="en-US" sz="1400" dirty="0">
                  <a:solidFill>
                    <a:schemeClr val="tx1"/>
                  </a:solidFill>
                </a:endParaRPr>
              </a:p>
            </p:txBody>
          </p:sp>
        </p:gr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a:t>
            </a:r>
            <a:endParaRPr lang="en-US" dirty="0"/>
          </a:p>
        </p:txBody>
      </p:sp>
      <p:sp>
        <p:nvSpPr>
          <p:cNvPr id="3" name="Content Placeholder 2"/>
          <p:cNvSpPr>
            <a:spLocks noGrp="1"/>
          </p:cNvSpPr>
          <p:nvPr>
            <p:ph idx="1"/>
          </p:nvPr>
        </p:nvSpPr>
        <p:spPr/>
        <p:txBody>
          <a:bodyPr/>
          <a:lstStyle/>
          <a:p>
            <a:r>
              <a:rPr lang="en-US" dirty="0" smtClean="0"/>
              <a:t>Tomorrow we will be taking the English II online field test! </a:t>
            </a:r>
          </a:p>
          <a:p>
            <a:endParaRPr lang="en-US" dirty="0" smtClean="0"/>
          </a:p>
          <a:p>
            <a:r>
              <a:rPr lang="en-US" dirty="0" smtClean="0"/>
              <a:t>Block 2: report to the media center at the very beginning of the day. </a:t>
            </a:r>
          </a:p>
          <a:p>
            <a:endParaRPr lang="en-US" dirty="0" smtClean="0"/>
          </a:p>
          <a:p>
            <a:r>
              <a:rPr lang="en-US" dirty="0" smtClean="0"/>
              <a:t>Block 3 and 4: report to the media center at the beginning of 3</a:t>
            </a:r>
            <a:r>
              <a:rPr lang="en-US" baseline="30000" dirty="0" smtClean="0"/>
              <a:t>rd</a:t>
            </a:r>
            <a:r>
              <a:rPr lang="en-US" dirty="0" smtClean="0"/>
              <a:t> block. </a:t>
            </a:r>
          </a:p>
          <a:p>
            <a:endParaRPr lang="en-US" dirty="0" smtClean="0"/>
          </a:p>
          <a:p>
            <a:r>
              <a:rPr lang="en-US" dirty="0" smtClean="0"/>
              <a:t>If your name is on the back wall, you should be at tutorials tomorrow.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Timesheets (2 min)</a:t>
            </a:r>
          </a:p>
          <a:p>
            <a:r>
              <a:rPr lang="en-US" dirty="0" smtClean="0"/>
              <a:t>Finish reading Act 2 (30 min)</a:t>
            </a:r>
          </a:p>
          <a:p>
            <a:r>
              <a:rPr lang="en-US" dirty="0" smtClean="0"/>
              <a:t>Answer your Act 2 questions</a:t>
            </a:r>
          </a:p>
          <a:p>
            <a:r>
              <a:rPr lang="en-US" dirty="0" smtClean="0"/>
              <a:t>View Act 2 (35 min)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Timesheets (2 min)</a:t>
            </a:r>
          </a:p>
          <a:p>
            <a:r>
              <a:rPr lang="en-US" dirty="0" smtClean="0"/>
              <a:t>Individual writing conferences (40 min)</a:t>
            </a:r>
          </a:p>
          <a:p>
            <a:pPr lvl="1"/>
            <a:r>
              <a:rPr lang="en-US" dirty="0" smtClean="0"/>
              <a:t>This is a chance for you and I to talk about your last formative and explain my comments. </a:t>
            </a:r>
          </a:p>
          <a:p>
            <a:pPr lvl="1"/>
            <a:r>
              <a:rPr lang="en-US" dirty="0" smtClean="0"/>
              <a:t>While I am having conferences, everyone else can do one of three things:</a:t>
            </a:r>
          </a:p>
          <a:p>
            <a:pPr lvl="2"/>
            <a:r>
              <a:rPr lang="en-US" dirty="0" smtClean="0"/>
              <a:t>Read independently</a:t>
            </a:r>
          </a:p>
          <a:p>
            <a:pPr lvl="2"/>
            <a:r>
              <a:rPr lang="en-US" dirty="0" smtClean="0"/>
              <a:t>Work on annotations</a:t>
            </a:r>
          </a:p>
          <a:p>
            <a:pPr lvl="2"/>
            <a:r>
              <a:rPr lang="en-US" dirty="0" smtClean="0"/>
              <a:t>Brainstorm for your ADH essay</a:t>
            </a:r>
          </a:p>
          <a:p>
            <a:r>
              <a:rPr lang="en-US" dirty="0" smtClean="0"/>
              <a:t>Socratic Seminar (40 min)</a:t>
            </a:r>
          </a:p>
          <a:p>
            <a:pPr lvl="2"/>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4/12 Honors</a:t>
            </a:r>
            <a:endParaRPr lang="en-US" dirty="0"/>
          </a:p>
        </p:txBody>
      </p:sp>
      <p:sp>
        <p:nvSpPr>
          <p:cNvPr id="3" name="Content Placeholder 2"/>
          <p:cNvSpPr>
            <a:spLocks noGrp="1"/>
          </p:cNvSpPr>
          <p:nvPr>
            <p:ph idx="1"/>
          </p:nvPr>
        </p:nvSpPr>
        <p:spPr/>
        <p:txBody>
          <a:bodyPr/>
          <a:lstStyle/>
          <a:p>
            <a:endParaRPr lang="en-US" dirty="0" smtClean="0"/>
          </a:p>
          <a:p>
            <a:r>
              <a:rPr lang="en-US" sz="4000" dirty="0" smtClean="0"/>
              <a:t>Complete the grammar handout you picked up on your way in.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Reading Books</a:t>
            </a:r>
            <a:endParaRPr lang="en-US" dirty="0"/>
          </a:p>
        </p:txBody>
      </p:sp>
      <p:sp>
        <p:nvSpPr>
          <p:cNvPr id="3" name="Content Placeholder 2"/>
          <p:cNvSpPr>
            <a:spLocks noGrp="1"/>
          </p:cNvSpPr>
          <p:nvPr>
            <p:ph idx="1"/>
          </p:nvPr>
        </p:nvSpPr>
        <p:spPr/>
        <p:txBody>
          <a:bodyPr>
            <a:normAutofit/>
          </a:bodyPr>
          <a:lstStyle/>
          <a:p>
            <a:endParaRPr lang="en-US" sz="3600" dirty="0" smtClean="0"/>
          </a:p>
          <a:p>
            <a:r>
              <a:rPr lang="en-US" sz="3600" dirty="0" smtClean="0"/>
              <a:t>Please take out your independent reading books and hold them up in the air. </a:t>
            </a:r>
            <a:endParaRPr lang="en-US"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(10min)</a:t>
            </a:r>
          </a:p>
          <a:p>
            <a:r>
              <a:rPr lang="en-US" dirty="0" smtClean="0"/>
              <a:t>Time sheets (2min)</a:t>
            </a:r>
          </a:p>
          <a:p>
            <a:r>
              <a:rPr lang="en-US" dirty="0" smtClean="0"/>
              <a:t>Finish Socratic Seminar</a:t>
            </a:r>
          </a:p>
          <a:p>
            <a:r>
              <a:rPr lang="en-US" dirty="0" smtClean="0"/>
              <a:t>Independent reading</a:t>
            </a:r>
          </a:p>
          <a:p>
            <a:pPr lvl="1"/>
            <a:r>
              <a:rPr lang="en-US" dirty="0" smtClean="0"/>
              <a:t>Individual Writing conferences</a:t>
            </a:r>
          </a:p>
          <a:p>
            <a:pPr lvl="1"/>
            <a:r>
              <a:rPr lang="en-US" dirty="0" smtClean="0"/>
              <a:t>If you have begun your “A Doll’s House” essay, please bring any questions you have regarding this essay to your writing conference.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4/13</a:t>
            </a:r>
            <a:endParaRPr lang="en-US" dirty="0"/>
          </a:p>
        </p:txBody>
      </p:sp>
      <p:sp>
        <p:nvSpPr>
          <p:cNvPr id="3" name="Content Placeholder 2"/>
          <p:cNvSpPr>
            <a:spLocks noGrp="1"/>
          </p:cNvSpPr>
          <p:nvPr>
            <p:ph idx="1"/>
          </p:nvPr>
        </p:nvSpPr>
        <p:spPr/>
        <p:txBody>
          <a:bodyPr/>
          <a:lstStyle/>
          <a:p>
            <a:endParaRPr lang="en-US" dirty="0" smtClean="0"/>
          </a:p>
          <a:p>
            <a:r>
              <a:rPr lang="en-US" sz="4000" dirty="0" smtClean="0"/>
              <a:t>Complete the grammar handout you picked up on your way in.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400" dirty="0" smtClean="0"/>
              <a:t>THE VICTORIAN ERA</a:t>
            </a:r>
            <a:br>
              <a:rPr lang="en-US" sz="4400" dirty="0" smtClean="0"/>
            </a:br>
            <a:r>
              <a:rPr lang="en-US" sz="4400" dirty="0" smtClean="0"/>
              <a:t>Europe: 1837-1901 (1879)</a:t>
            </a:r>
            <a:endParaRPr lang="en-US" dirty="0"/>
          </a:p>
        </p:txBody>
      </p:sp>
      <p:sp>
        <p:nvSpPr>
          <p:cNvPr id="2" name="Content Placeholder 1"/>
          <p:cNvSpPr>
            <a:spLocks noGrp="1"/>
          </p:cNvSpPr>
          <p:nvPr>
            <p:ph idx="1"/>
          </p:nvPr>
        </p:nvSpPr>
        <p:spPr>
          <a:xfrm>
            <a:off x="457200" y="1481328"/>
            <a:ext cx="8229600" cy="5224272"/>
          </a:xfrm>
        </p:spPr>
        <p:txBody>
          <a:bodyPr>
            <a:normAutofit/>
          </a:bodyPr>
          <a:lstStyle/>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buNone/>
            </a:pPr>
            <a:endParaRPr lang="en-US" dirty="0"/>
          </a:p>
          <a:p>
            <a:pPr>
              <a:lnSpc>
                <a:spcPct val="90000"/>
              </a:lnSpc>
              <a:buNone/>
            </a:pPr>
            <a:endParaRPr lang="en-US" dirty="0" smtClean="0"/>
          </a:p>
          <a:p>
            <a:pPr>
              <a:lnSpc>
                <a:spcPct val="90000"/>
              </a:lnSpc>
            </a:pPr>
            <a:r>
              <a:rPr lang="en-US" dirty="0" smtClean="0"/>
              <a:t>Based upon this image, what assumptions do you have about </a:t>
            </a:r>
            <a:r>
              <a:rPr lang="en-US" b="1" dirty="0" smtClean="0"/>
              <a:t>women</a:t>
            </a:r>
            <a:r>
              <a:rPr lang="en-US" dirty="0" smtClean="0"/>
              <a:t> in this time period? </a:t>
            </a:r>
          </a:p>
          <a:p>
            <a:pPr>
              <a:lnSpc>
                <a:spcPct val="90000"/>
              </a:lnSpc>
              <a:buNone/>
            </a:pPr>
            <a:endParaRPr lang="en-US" dirty="0" smtClean="0"/>
          </a:p>
          <a:p>
            <a:pPr>
              <a:lnSpc>
                <a:spcPct val="90000"/>
              </a:lnSpc>
              <a:buNone/>
            </a:pPr>
            <a:endParaRPr lang="en-US" dirty="0" smtClean="0"/>
          </a:p>
          <a:p>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828800" y="1676400"/>
            <a:ext cx="4368095" cy="3124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738825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topics</a:t>
            </a:r>
            <a:endParaRPr lang="en-US" dirty="0"/>
          </a:p>
        </p:txBody>
      </p:sp>
      <p:sp>
        <p:nvSpPr>
          <p:cNvPr id="3" name="Content Placeholder 2"/>
          <p:cNvSpPr>
            <a:spLocks noGrp="1"/>
          </p:cNvSpPr>
          <p:nvPr>
            <p:ph idx="1"/>
          </p:nvPr>
        </p:nvSpPr>
        <p:spPr/>
        <p:txBody>
          <a:bodyPr/>
          <a:lstStyle/>
          <a:p>
            <a:r>
              <a:rPr lang="en-US" dirty="0" smtClean="0"/>
              <a:t>How many people are doing the first essay (A Doll’s House)?</a:t>
            </a:r>
          </a:p>
          <a:p>
            <a:endParaRPr lang="en-US" dirty="0" smtClean="0"/>
          </a:p>
          <a:p>
            <a:r>
              <a:rPr lang="en-US" dirty="0" smtClean="0"/>
              <a:t>How many people are doing the second essay (</a:t>
            </a:r>
            <a:r>
              <a:rPr lang="en-US" dirty="0" err="1" smtClean="0"/>
              <a:t>Torvald’s</a:t>
            </a:r>
            <a:r>
              <a:rPr lang="en-US" dirty="0" smtClean="0"/>
              <a:t> Character)?</a:t>
            </a:r>
          </a:p>
          <a:p>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Analysis Paper</a:t>
            </a:r>
            <a:endParaRPr lang="en-US" dirty="0"/>
          </a:p>
        </p:txBody>
      </p:sp>
      <p:sp>
        <p:nvSpPr>
          <p:cNvPr id="3" name="Content Placeholder 2"/>
          <p:cNvSpPr>
            <a:spLocks noGrp="1"/>
          </p:cNvSpPr>
          <p:nvPr>
            <p:ph idx="1"/>
          </p:nvPr>
        </p:nvSpPr>
        <p:spPr/>
        <p:txBody>
          <a:bodyPr/>
          <a:lstStyle/>
          <a:p>
            <a:r>
              <a:rPr lang="en-US" dirty="0" smtClean="0"/>
              <a:t>Your thoughts and ideas need to be grounded in the story—you must base all of your thoughts and opinions on evidence from the play. </a:t>
            </a:r>
          </a:p>
          <a:p>
            <a:endParaRPr lang="en-US" dirty="0" smtClean="0"/>
          </a:p>
          <a:p>
            <a:r>
              <a:rPr lang="en-US" dirty="0" smtClean="0"/>
              <a:t>HOWEVER,  you do not want an essay that is simply summary! You need to explain why those particular moments are important and what they mean. </a:t>
            </a:r>
          </a:p>
          <a:p>
            <a:endParaRPr lang="en-US" dirty="0" smtClean="0"/>
          </a:p>
          <a:p>
            <a:r>
              <a:rPr lang="en-US" dirty="0" smtClean="0"/>
              <a:t>Look for layers of subtext—what moments could have more than one meaning? Not just what they mean to the characters, but what could that quote mean to the larger audience as a whole?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a:t>
            </a:r>
            <a:endParaRPr lang="en-US" dirty="0"/>
          </a:p>
        </p:txBody>
      </p:sp>
      <p:sp>
        <p:nvSpPr>
          <p:cNvPr id="3" name="Content Placeholder 2"/>
          <p:cNvSpPr>
            <a:spLocks noGrp="1"/>
          </p:cNvSpPr>
          <p:nvPr>
            <p:ph idx="1"/>
          </p:nvPr>
        </p:nvSpPr>
        <p:spPr/>
        <p:txBody>
          <a:bodyPr/>
          <a:lstStyle/>
          <a:p>
            <a:r>
              <a:rPr lang="en-US" dirty="0" smtClean="0"/>
              <a:t>“I mean, of course, when </a:t>
            </a:r>
            <a:r>
              <a:rPr lang="en-US" dirty="0" err="1" smtClean="0"/>
              <a:t>Torvald</a:t>
            </a:r>
            <a:r>
              <a:rPr lang="en-US" dirty="0" smtClean="0"/>
              <a:t> no longer loves me as he does now; when it no longer amuses him to see me dance and dress up and play the fool for him. Then it might be useful to have something up my sleeve” (148). </a:t>
            </a:r>
          </a:p>
          <a:p>
            <a:pPr lvl="1"/>
            <a:r>
              <a:rPr lang="en-US" i="1" dirty="0" smtClean="0"/>
              <a:t>This shows...</a:t>
            </a:r>
          </a:p>
          <a:p>
            <a:pPr lvl="1"/>
            <a:endParaRPr lang="en-US" i="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a:t>
            </a:r>
            <a:endParaRPr lang="en-US" dirty="0"/>
          </a:p>
        </p:txBody>
      </p:sp>
      <p:sp>
        <p:nvSpPr>
          <p:cNvPr id="3" name="Content Placeholder 2"/>
          <p:cNvSpPr>
            <a:spLocks noGrp="1"/>
          </p:cNvSpPr>
          <p:nvPr>
            <p:ph idx="1"/>
          </p:nvPr>
        </p:nvSpPr>
        <p:spPr/>
        <p:txBody>
          <a:bodyPr/>
          <a:lstStyle/>
          <a:p>
            <a:r>
              <a:rPr lang="en-US" dirty="0" smtClean="0"/>
              <a:t>“</a:t>
            </a:r>
            <a:r>
              <a:rPr lang="en-US" dirty="0" err="1" smtClean="0"/>
              <a:t>Helmer</a:t>
            </a:r>
            <a:r>
              <a:rPr lang="en-US" dirty="0" smtClean="0"/>
              <a:t>: </a:t>
            </a:r>
            <a:r>
              <a:rPr lang="en-US" i="1" dirty="0" smtClean="0"/>
              <a:t>(sadly)</a:t>
            </a:r>
            <a:r>
              <a:rPr lang="en-US" dirty="0" smtClean="0"/>
              <a:t> I see it, I see it. A gulf has indeed opened between us. Oh, but Nora—couldn’t it be bridged…I have the strength to change” (184).</a:t>
            </a:r>
          </a:p>
          <a:p>
            <a:endParaRPr lang="en-US" dirty="0" smtClean="0"/>
          </a:p>
          <a:p>
            <a:pPr lvl="1"/>
            <a:r>
              <a:rPr lang="en-US" i="1" dirty="0" smtClean="0"/>
              <a:t>This shows…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Evidence!</a:t>
            </a:r>
            <a:endParaRPr lang="en-US" dirty="0"/>
          </a:p>
        </p:txBody>
      </p:sp>
      <p:sp>
        <p:nvSpPr>
          <p:cNvPr id="3" name="Content Placeholder 2"/>
          <p:cNvSpPr>
            <a:spLocks noGrp="1"/>
          </p:cNvSpPr>
          <p:nvPr>
            <p:ph idx="1"/>
          </p:nvPr>
        </p:nvSpPr>
        <p:spPr/>
        <p:txBody>
          <a:bodyPr/>
          <a:lstStyle/>
          <a:p>
            <a:r>
              <a:rPr lang="en-US" dirty="0" smtClean="0"/>
              <a:t>Take fifteen minutes to search for more evidence for your chosen topic. </a:t>
            </a:r>
          </a:p>
          <a:p>
            <a:endParaRPr lang="en-US" dirty="0" smtClean="0"/>
          </a:p>
          <a:p>
            <a:r>
              <a:rPr lang="en-US" dirty="0" smtClean="0"/>
              <a:t>If you have already filled up the boxes on your assignment sheet, that is okay! Look for more evidence, or try to add to your analysis.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 for the essay questions</a:t>
            </a:r>
            <a:endParaRPr lang="en-US" dirty="0"/>
          </a:p>
        </p:txBody>
      </p:sp>
      <p:sp>
        <p:nvSpPr>
          <p:cNvPr id="3" name="Content Placeholder 2"/>
          <p:cNvSpPr>
            <a:spLocks noGrp="1"/>
          </p:cNvSpPr>
          <p:nvPr>
            <p:ph idx="1"/>
          </p:nvPr>
        </p:nvSpPr>
        <p:spPr/>
        <p:txBody>
          <a:bodyPr/>
          <a:lstStyle/>
          <a:p>
            <a:r>
              <a:rPr lang="en-US" dirty="0" smtClean="0"/>
              <a:t>To help us begin brainstorming for writing our first literary paper, we are going to continue our Socratic seminar model for the two essays. </a:t>
            </a:r>
          </a:p>
          <a:p>
            <a:endParaRPr lang="en-US" dirty="0" smtClean="0"/>
          </a:p>
          <a:p>
            <a:r>
              <a:rPr lang="en-US" dirty="0" smtClean="0"/>
              <a:t>Block 2: Everyone will be participating in this seminar. </a:t>
            </a:r>
          </a:p>
          <a:p>
            <a:endParaRPr lang="en-US" dirty="0" smtClean="0"/>
          </a:p>
          <a:p>
            <a:r>
              <a:rPr lang="en-US" dirty="0" smtClean="0"/>
              <a:t>Block 4: We will break it up between our inner and outer circles. </a:t>
            </a:r>
          </a:p>
          <a:p>
            <a:pPr lvl="1"/>
            <a:r>
              <a:rPr lang="en-US" dirty="0" smtClean="0"/>
              <a:t>Inner circle: First essay topic (Doll’s house)</a:t>
            </a:r>
          </a:p>
          <a:p>
            <a:pPr lvl="1"/>
            <a:r>
              <a:rPr lang="en-US" dirty="0" smtClean="0"/>
              <a:t>Outer circle: Second essay topic (</a:t>
            </a:r>
            <a:r>
              <a:rPr lang="en-US" dirty="0" err="1" smtClean="0"/>
              <a:t>Torvald’s</a:t>
            </a:r>
            <a:r>
              <a:rPr lang="en-US" dirty="0" smtClean="0"/>
              <a:t> character)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Monday 4/16 </a:t>
            </a:r>
            <a:endParaRPr lang="en-US" dirty="0"/>
          </a:p>
        </p:txBody>
      </p:sp>
      <p:sp>
        <p:nvSpPr>
          <p:cNvPr id="3" name="Content Placeholder 2"/>
          <p:cNvSpPr>
            <a:spLocks noGrp="1"/>
          </p:cNvSpPr>
          <p:nvPr>
            <p:ph idx="1"/>
          </p:nvPr>
        </p:nvSpPr>
        <p:spPr/>
        <p:txBody>
          <a:bodyPr>
            <a:normAutofit/>
          </a:bodyPr>
          <a:lstStyle/>
          <a:p>
            <a:r>
              <a:rPr lang="en-US" sz="4400" dirty="0" smtClean="0"/>
              <a:t>Read the handout on interrupters. </a:t>
            </a:r>
          </a:p>
          <a:p>
            <a:endParaRPr lang="en-US" sz="4400" dirty="0" smtClean="0"/>
          </a:p>
          <a:p>
            <a:r>
              <a:rPr lang="en-US" sz="4400" dirty="0" smtClean="0"/>
              <a:t>Complete the practice questions at the end. </a:t>
            </a:r>
            <a:endParaRPr lang="en-US" sz="4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Mini lesson on using quotes (25 min)</a:t>
            </a:r>
          </a:p>
          <a:p>
            <a:r>
              <a:rPr lang="en-US" dirty="0" smtClean="0"/>
              <a:t>Writing time—Begin drafting your essays (55 min)</a:t>
            </a:r>
          </a:p>
          <a:p>
            <a:pPr lvl="1"/>
            <a:r>
              <a:rPr lang="en-US" dirty="0" smtClean="0"/>
              <a:t>I will be checking annotations during this time.</a:t>
            </a:r>
          </a:p>
          <a:p>
            <a:pPr lvl="1"/>
            <a:r>
              <a:rPr lang="en-US" dirty="0" smtClean="0"/>
              <a:t>Individual writing conferences</a:t>
            </a:r>
          </a:p>
          <a:p>
            <a:pPr lvl="1"/>
            <a:r>
              <a:rPr lang="en-US" dirty="0" smtClean="0"/>
              <a:t>Bring your ADH essay and any questions you have about writing.</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Independent reading time (20 min)</a:t>
            </a:r>
          </a:p>
          <a:p>
            <a:r>
              <a:rPr lang="en-US" dirty="0" smtClean="0"/>
              <a:t>Short answer questions for Bear Talk (20 min)</a:t>
            </a:r>
          </a:p>
          <a:p>
            <a:r>
              <a:rPr lang="en-US" dirty="0" smtClean="0"/>
              <a:t>Bear Talk (30 min)</a:t>
            </a:r>
          </a:p>
          <a:p>
            <a:pPr lvl="1"/>
            <a:r>
              <a:rPr lang="en-US" dirty="0" smtClean="0"/>
              <a:t>Participation in this will be graded! </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paragraph</a:t>
            </a:r>
            <a:endParaRPr lang="en-US" dirty="0"/>
          </a:p>
        </p:txBody>
      </p:sp>
      <p:sp>
        <p:nvSpPr>
          <p:cNvPr id="3" name="Content Placeholder 2"/>
          <p:cNvSpPr>
            <a:spLocks noGrp="1"/>
          </p:cNvSpPr>
          <p:nvPr>
            <p:ph idx="1"/>
          </p:nvPr>
        </p:nvSpPr>
        <p:spPr/>
        <p:txBody>
          <a:bodyPr>
            <a:normAutofit/>
          </a:bodyPr>
          <a:lstStyle/>
          <a:p>
            <a:r>
              <a:rPr lang="en-US" dirty="0" smtClean="0"/>
              <a:t>You should include a short introduction to the play, including the title and author. </a:t>
            </a:r>
          </a:p>
          <a:p>
            <a:pPr lvl="1"/>
            <a:r>
              <a:rPr lang="en-US" dirty="0" smtClean="0"/>
              <a:t>Remember that titles should be </a:t>
            </a:r>
            <a:r>
              <a:rPr lang="en-US" i="1" dirty="0" smtClean="0"/>
              <a:t>Italicized</a:t>
            </a:r>
            <a:r>
              <a:rPr lang="en-US" dirty="0" smtClean="0"/>
              <a:t>!!</a:t>
            </a:r>
          </a:p>
          <a:p>
            <a:endParaRPr lang="en-US" dirty="0" smtClean="0"/>
          </a:p>
          <a:p>
            <a:r>
              <a:rPr lang="en-US" dirty="0" smtClean="0"/>
              <a:t>Thesis statement should state the argument you are going to make. </a:t>
            </a:r>
          </a:p>
          <a:p>
            <a:pPr lvl="1"/>
            <a:r>
              <a:rPr lang="en-US" dirty="0" smtClean="0"/>
              <a:t>Ex. Though he is a misogynist, </a:t>
            </a:r>
            <a:r>
              <a:rPr lang="en-US" dirty="0" err="1" smtClean="0"/>
              <a:t>Torvald</a:t>
            </a:r>
            <a:r>
              <a:rPr lang="en-US" dirty="0" smtClean="0"/>
              <a:t> is a complex character who truly loves his wife. </a:t>
            </a:r>
          </a:p>
          <a:p>
            <a:endParaRPr lang="en-US" dirty="0" smtClean="0"/>
          </a:p>
          <a:p>
            <a:r>
              <a:rPr lang="en-US" dirty="0" smtClean="0"/>
              <a:t>Your thesis can be more than one sentence.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40" y="30804"/>
            <a:ext cx="8356060" cy="1143000"/>
          </a:xfrm>
        </p:spPr>
        <p:txBody>
          <a:bodyPr>
            <a:normAutofit/>
          </a:bodyPr>
          <a:lstStyle/>
          <a:p>
            <a:r>
              <a:rPr lang="en-US" sz="3200" b="1" dirty="0" smtClean="0"/>
              <a:t>Images of Victorian Women  vs. the Women of Today</a:t>
            </a:r>
            <a:endParaRPr lang="en-US" sz="4000" b="1" dirty="0"/>
          </a:p>
        </p:txBody>
      </p:sp>
      <p:sp>
        <p:nvSpPr>
          <p:cNvPr id="2" name="Content Placeholder 1"/>
          <p:cNvSpPr>
            <a:spLocks noGrp="1"/>
          </p:cNvSpPr>
          <p:nvPr>
            <p:ph idx="1"/>
          </p:nvPr>
        </p:nvSpPr>
        <p:spPr>
          <a:xfrm>
            <a:off x="266700" y="1295400"/>
            <a:ext cx="8115300" cy="5562600"/>
          </a:xfrm>
        </p:spPr>
        <p:txBody>
          <a:bodyPr>
            <a:normAutofit/>
          </a:bodyPr>
          <a:lstStyle/>
          <a:p>
            <a:r>
              <a:rPr lang="en-US" dirty="0" smtClean="0">
                <a:latin typeface="Arial" charset="0"/>
              </a:rPr>
              <a:t>Sex appeal in the Victorian Era was heavily frowned upon.  </a:t>
            </a:r>
          </a:p>
          <a:p>
            <a:r>
              <a:rPr lang="en-US" dirty="0" smtClean="0">
                <a:latin typeface="Arial" charset="0"/>
              </a:rPr>
              <a:t>When in view of others, women were to have every inch of their bodies covered at all times. </a:t>
            </a:r>
          </a:p>
          <a:p>
            <a:endParaRPr lang="en-US" dirty="0" smtClean="0">
              <a:latin typeface="Arial" charset="0"/>
            </a:endParaRPr>
          </a:p>
          <a:p>
            <a:r>
              <a:rPr lang="en-US" dirty="0" smtClean="0">
                <a:latin typeface="Arial" charset="0"/>
              </a:rPr>
              <a:t>It was socially unacceptable to let any excess skin show because it was considered risqué (provocative). </a:t>
            </a:r>
          </a:p>
          <a:p>
            <a:pPr lvl="1"/>
            <a:r>
              <a:rPr lang="en-US" b="1" dirty="0" smtClean="0">
                <a:latin typeface="Arial" charset="0"/>
              </a:rPr>
              <a:t>Modesty was considered attractive!</a:t>
            </a:r>
          </a:p>
          <a:p>
            <a:pPr lvl="2"/>
            <a:r>
              <a:rPr lang="en-US" b="1" dirty="0" smtClean="0">
                <a:latin typeface="Arial" charset="0"/>
              </a:rPr>
              <a:t>Modesty: </a:t>
            </a:r>
            <a:r>
              <a:rPr lang="en-US" sz="2000" b="1" dirty="0">
                <a:latin typeface="Arial" charset="0"/>
              </a:rPr>
              <a:t>to make </a:t>
            </a:r>
            <a:r>
              <a:rPr lang="en-US" sz="2000" b="1" dirty="0" smtClean="0">
                <a:latin typeface="Arial" charset="0"/>
              </a:rPr>
              <a:t>yourself look </a:t>
            </a:r>
            <a:r>
              <a:rPr lang="en-US" sz="2000" b="1" dirty="0">
                <a:latin typeface="Arial" charset="0"/>
              </a:rPr>
              <a:t>like you are less impressive, to not offend </a:t>
            </a:r>
            <a:r>
              <a:rPr lang="en-US" sz="2000" b="1" dirty="0" smtClean="0">
                <a:latin typeface="Arial" charset="0"/>
              </a:rPr>
              <a:t>others</a:t>
            </a:r>
          </a:p>
          <a:p>
            <a:pPr marL="667512" lvl="2" indent="0">
              <a:buNone/>
            </a:pPr>
            <a:endParaRPr lang="en-US" b="1" dirty="0" smtClean="0">
              <a:latin typeface="Arial" charset="0"/>
            </a:endParaRPr>
          </a:p>
          <a:p>
            <a:endParaRPr lang="en-US" dirty="0"/>
          </a:p>
        </p:txBody>
      </p:sp>
    </p:spTree>
    <p:extLst>
      <p:ext uri="{BB962C8B-B14F-4D97-AF65-F5344CB8AC3E}">
        <p14:creationId xmlns:p14="http://schemas.microsoft.com/office/powerpoint/2010/main" xmlns="" val="4359052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Quotes Mini lesson</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Drafting Your Essay</a:t>
            </a:r>
            <a:endParaRPr lang="en-US" dirty="0"/>
          </a:p>
        </p:txBody>
      </p:sp>
      <p:sp>
        <p:nvSpPr>
          <p:cNvPr id="3" name="Content Placeholder 2"/>
          <p:cNvSpPr>
            <a:spLocks noGrp="1"/>
          </p:cNvSpPr>
          <p:nvPr>
            <p:ph idx="1"/>
          </p:nvPr>
        </p:nvSpPr>
        <p:spPr/>
        <p:txBody>
          <a:bodyPr/>
          <a:lstStyle/>
          <a:p>
            <a:r>
              <a:rPr lang="en-US" dirty="0" smtClean="0"/>
              <a:t>Use the following format: </a:t>
            </a:r>
          </a:p>
          <a:p>
            <a:endParaRPr lang="en-US" dirty="0" smtClean="0"/>
          </a:p>
          <a:p>
            <a:r>
              <a:rPr lang="en-US" dirty="0" smtClean="0"/>
              <a:t>Paragraph 1: Introduction</a:t>
            </a:r>
          </a:p>
          <a:p>
            <a:pPr lvl="1"/>
            <a:r>
              <a:rPr lang="en-US" dirty="0" smtClean="0"/>
              <a:t>BRIEFLY explain what the story was about (1-2 sentences). </a:t>
            </a:r>
          </a:p>
          <a:p>
            <a:pPr lvl="1"/>
            <a:r>
              <a:rPr lang="en-US" dirty="0" smtClean="0"/>
              <a:t>Include the title and the author</a:t>
            </a:r>
          </a:p>
          <a:p>
            <a:pPr lvl="1"/>
            <a:r>
              <a:rPr lang="en-US" dirty="0" smtClean="0"/>
              <a:t>Thesis statement (always last in the intro paragraph)</a:t>
            </a:r>
          </a:p>
          <a:p>
            <a:r>
              <a:rPr lang="en-US" dirty="0" smtClean="0"/>
              <a:t>Paragraph 2-4 (or more) Body Paragraphs</a:t>
            </a:r>
          </a:p>
          <a:p>
            <a:pPr lvl="1"/>
            <a:r>
              <a:rPr lang="en-US" dirty="0" smtClean="0"/>
              <a:t>Topic sentence</a:t>
            </a:r>
          </a:p>
          <a:p>
            <a:pPr lvl="1"/>
            <a:r>
              <a:rPr lang="en-US" dirty="0" smtClean="0"/>
              <a:t>Quote from the text</a:t>
            </a:r>
          </a:p>
          <a:p>
            <a:pPr lvl="1"/>
            <a:r>
              <a:rPr lang="en-US" dirty="0" smtClean="0"/>
              <a:t>Paraphrase the quote (put it into your own words) and tell what it means</a:t>
            </a:r>
          </a:p>
          <a:p>
            <a:pPr lvl="1"/>
            <a:r>
              <a:rPr lang="en-US" dirty="0" smtClean="0"/>
              <a:t>Relate it back to the thesis statement </a:t>
            </a:r>
          </a:p>
          <a:p>
            <a:pPr lvl="1"/>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Drafting</a:t>
            </a:r>
            <a:endParaRPr lang="en-US" dirty="0"/>
          </a:p>
        </p:txBody>
      </p:sp>
      <p:sp>
        <p:nvSpPr>
          <p:cNvPr id="3" name="Content Placeholder 2"/>
          <p:cNvSpPr>
            <a:spLocks noGrp="1"/>
          </p:cNvSpPr>
          <p:nvPr>
            <p:ph idx="1"/>
          </p:nvPr>
        </p:nvSpPr>
        <p:spPr>
          <a:xfrm>
            <a:off x="304800" y="1600200"/>
            <a:ext cx="7620000" cy="4800600"/>
          </a:xfrm>
        </p:spPr>
        <p:txBody>
          <a:bodyPr/>
          <a:lstStyle/>
          <a:p>
            <a:r>
              <a:rPr lang="en-US" dirty="0" smtClean="0"/>
              <a:t>Last paragraph: Conclusion </a:t>
            </a:r>
          </a:p>
          <a:p>
            <a:pPr lvl="1"/>
            <a:r>
              <a:rPr lang="en-US" dirty="0" smtClean="0"/>
              <a:t>Restate/summarize your argument</a:t>
            </a:r>
          </a:p>
          <a:p>
            <a:pPr lvl="1"/>
            <a:r>
              <a:rPr lang="en-US" dirty="0" smtClean="0"/>
              <a:t>End with something interesting. </a:t>
            </a:r>
          </a:p>
          <a:p>
            <a:pPr lvl="1"/>
            <a:r>
              <a:rPr lang="en-US" dirty="0" smtClean="0"/>
              <a:t>Options: </a:t>
            </a:r>
          </a:p>
          <a:p>
            <a:pPr lvl="2"/>
            <a:r>
              <a:rPr lang="en-US" dirty="0" smtClean="0"/>
              <a:t>Compare it to another text</a:t>
            </a:r>
          </a:p>
          <a:p>
            <a:pPr lvl="2"/>
            <a:r>
              <a:rPr lang="en-US" dirty="0" smtClean="0"/>
              <a:t>Compare it to our own lives</a:t>
            </a:r>
          </a:p>
          <a:p>
            <a:pPr lvl="2"/>
            <a:r>
              <a:rPr lang="en-US" dirty="0" smtClean="0"/>
              <a:t>Talk about a lesson that we can learn from the text</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4/18</a:t>
            </a:r>
            <a:endParaRPr lang="en-US" dirty="0"/>
          </a:p>
        </p:txBody>
      </p:sp>
      <p:sp>
        <p:nvSpPr>
          <p:cNvPr id="3" name="Content Placeholder 2"/>
          <p:cNvSpPr>
            <a:spLocks noGrp="1"/>
          </p:cNvSpPr>
          <p:nvPr>
            <p:ph idx="1"/>
          </p:nvPr>
        </p:nvSpPr>
        <p:spPr>
          <a:xfrm>
            <a:off x="457200" y="1219200"/>
            <a:ext cx="7620000" cy="5410200"/>
          </a:xfrm>
        </p:spPr>
        <p:txBody>
          <a:bodyPr>
            <a:normAutofit lnSpcReduction="10000"/>
          </a:bodyPr>
          <a:lstStyle/>
          <a:p>
            <a:r>
              <a:rPr lang="en-US" dirty="0" smtClean="0"/>
              <a:t>Use your story from yesterday to answer the following questions</a:t>
            </a:r>
            <a:r>
              <a:rPr lang="en-US" smtClean="0"/>
              <a:t>. </a:t>
            </a:r>
            <a:endParaRPr lang="en-US" dirty="0" smtClean="0"/>
          </a:p>
          <a:p>
            <a:pPr marL="571500" indent="-457200">
              <a:buFont typeface="+mj-lt"/>
              <a:buAutoNum type="arabicPeriod"/>
            </a:pPr>
            <a:r>
              <a:rPr lang="en-US" sz="3200" dirty="0" smtClean="0"/>
              <a:t>Write a BRIEF summary of the story </a:t>
            </a:r>
            <a:r>
              <a:rPr lang="en-US" sz="3200" i="1" dirty="0" smtClean="0"/>
              <a:t>The Yellow Wallpaper</a:t>
            </a:r>
          </a:p>
          <a:p>
            <a:pPr marL="571500" indent="-457200">
              <a:buFont typeface="+mj-lt"/>
              <a:buAutoNum type="arabicPeriod"/>
            </a:pPr>
            <a:r>
              <a:rPr lang="en-US" sz="3200" dirty="0" smtClean="0"/>
              <a:t>Describe the relationship between the narrator and her husband, John</a:t>
            </a:r>
          </a:p>
          <a:p>
            <a:pPr marL="571500" indent="-457200">
              <a:buFont typeface="+mj-lt"/>
              <a:buAutoNum type="arabicPeriod"/>
            </a:pPr>
            <a:r>
              <a:rPr lang="en-US" sz="3200" dirty="0" smtClean="0"/>
              <a:t>Explain what you think the wallpaper could represent and how you came to that conclusion. </a:t>
            </a:r>
          </a:p>
          <a:p>
            <a:pPr marL="109538" indent="4763">
              <a:buNone/>
            </a:pPr>
            <a:r>
              <a:rPr lang="en-US" sz="3200" b="1" dirty="0" smtClean="0"/>
              <a:t>I will collect your answers from yesterday after the warm up</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lstStyle/>
          <a:p>
            <a:r>
              <a:rPr lang="en-US" dirty="0" smtClean="0"/>
              <a:t>Book reports have been graded and entered into SPAN. </a:t>
            </a:r>
          </a:p>
          <a:p>
            <a:endParaRPr lang="en-US" dirty="0" smtClean="0"/>
          </a:p>
          <a:p>
            <a:r>
              <a:rPr lang="en-US" dirty="0" smtClean="0"/>
              <a:t>I will pass these papers back to you now and the grades should be updated into SPAN in the next 24 hours.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(15 min)</a:t>
            </a:r>
          </a:p>
          <a:p>
            <a:r>
              <a:rPr lang="en-US" dirty="0" smtClean="0"/>
              <a:t>Pass back papers (7 min)</a:t>
            </a:r>
          </a:p>
          <a:p>
            <a:r>
              <a:rPr lang="en-US" dirty="0" smtClean="0"/>
              <a:t>Block 4 only: finish Socratic seminar (20 min)</a:t>
            </a:r>
          </a:p>
          <a:p>
            <a:r>
              <a:rPr lang="en-US" dirty="0" smtClean="0"/>
              <a:t>Essay drafting and writing conferences (Rest of the period)</a:t>
            </a:r>
          </a:p>
          <a:p>
            <a:pPr lvl="1"/>
            <a:r>
              <a:rPr lang="en-US" dirty="0" smtClean="0"/>
              <a:t>Remember, your rough drafts are due tomorrow!</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a:t>
            </a:r>
            <a:endParaRPr lang="en-US" dirty="0"/>
          </a:p>
        </p:txBody>
      </p:sp>
      <p:sp>
        <p:nvSpPr>
          <p:cNvPr id="3" name="Content Placeholder 2"/>
          <p:cNvSpPr>
            <a:spLocks noGrp="1"/>
          </p:cNvSpPr>
          <p:nvPr>
            <p:ph idx="1"/>
          </p:nvPr>
        </p:nvSpPr>
        <p:spPr/>
        <p:txBody>
          <a:bodyPr/>
          <a:lstStyle/>
          <a:p>
            <a:r>
              <a:rPr lang="en-US" dirty="0" smtClean="0"/>
              <a:t>Warm up (15 min)</a:t>
            </a:r>
          </a:p>
          <a:p>
            <a:r>
              <a:rPr lang="en-US" dirty="0" smtClean="0"/>
              <a:t>Pass back papers (7 min)</a:t>
            </a:r>
          </a:p>
          <a:p>
            <a:r>
              <a:rPr lang="en-US" dirty="0" smtClean="0"/>
              <a:t>Bear talk (40 min)</a:t>
            </a:r>
          </a:p>
          <a:p>
            <a:pPr lvl="1"/>
            <a:r>
              <a:rPr lang="en-US" dirty="0" smtClean="0"/>
              <a:t>Everyone is required to speak at least 3 times! You will get a grade for your participation in this discussion. </a:t>
            </a:r>
          </a:p>
          <a:p>
            <a:r>
              <a:rPr lang="en-US" dirty="0" smtClean="0"/>
              <a:t>Finish the movie</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3" name="Content Placeholder 2"/>
          <p:cNvSpPr>
            <a:spLocks noGrp="1"/>
          </p:cNvSpPr>
          <p:nvPr>
            <p:ph idx="1"/>
          </p:nvPr>
        </p:nvSpPr>
        <p:spPr>
          <a:xfrm>
            <a:off x="457200" y="1066800"/>
            <a:ext cx="7620000" cy="5334000"/>
          </a:xfrm>
        </p:spPr>
        <p:txBody>
          <a:bodyPr/>
          <a:lstStyle/>
          <a:p>
            <a:r>
              <a:rPr lang="en-US" dirty="0" smtClean="0"/>
              <a:t>What is the basic structure of a body paragraph?</a:t>
            </a:r>
          </a:p>
          <a:p>
            <a:endParaRPr lang="en-US" dirty="0" smtClean="0"/>
          </a:p>
          <a:p>
            <a:r>
              <a:rPr lang="en-US" dirty="0" smtClean="0"/>
              <a:t>When and how do you write the page number at the end of a sentence? </a:t>
            </a:r>
          </a:p>
          <a:p>
            <a:endParaRPr lang="en-US" dirty="0" smtClean="0"/>
          </a:p>
          <a:p>
            <a:r>
              <a:rPr lang="en-US" dirty="0" smtClean="0"/>
              <a:t>What is wrong with the following paragraph?</a:t>
            </a:r>
          </a:p>
          <a:p>
            <a:pPr lvl="1"/>
            <a:r>
              <a:rPr lang="en-US" dirty="0" smtClean="0"/>
              <a:t>Although Piggy is often mocked by Ralph, Ralph still considers him a friend and looks out for him. “Ralph look[</a:t>
            </a:r>
            <a:r>
              <a:rPr lang="en-US" dirty="0" err="1" smtClean="0"/>
              <a:t>ed</a:t>
            </a:r>
            <a:r>
              <a:rPr lang="en-US" dirty="0" smtClean="0"/>
              <a:t>] with more understanding at Piggy [and] saw that he was hurt and crushed [by the way the other boys treated him]” (25). </a:t>
            </a:r>
          </a:p>
          <a:p>
            <a:endParaRPr lang="en-US" dirty="0" smtClean="0"/>
          </a:p>
          <a:p>
            <a:r>
              <a:rPr lang="en-US" dirty="0" smtClean="0"/>
              <a:t>Which tense should you use when writing a literary paper?</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Drafting</a:t>
            </a:r>
            <a:endParaRPr lang="en-US" dirty="0"/>
          </a:p>
        </p:txBody>
      </p:sp>
      <p:sp>
        <p:nvSpPr>
          <p:cNvPr id="3" name="Content Placeholder 2"/>
          <p:cNvSpPr>
            <a:spLocks noGrp="1"/>
          </p:cNvSpPr>
          <p:nvPr>
            <p:ph idx="1"/>
          </p:nvPr>
        </p:nvSpPr>
        <p:spPr/>
        <p:txBody>
          <a:bodyPr>
            <a:normAutofit/>
          </a:bodyPr>
          <a:lstStyle/>
          <a:p>
            <a:r>
              <a:rPr lang="en-US" sz="3200" dirty="0" smtClean="0"/>
              <a:t>Does anyone have any questions about their essays: about the structure, their topics, how to use quotes, etc?</a:t>
            </a:r>
            <a:endParaRPr lang="en-US" sz="3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4/19</a:t>
            </a:r>
            <a:endParaRPr lang="en-US" dirty="0"/>
          </a:p>
        </p:txBody>
      </p:sp>
      <p:sp>
        <p:nvSpPr>
          <p:cNvPr id="3" name="Content Placeholder 2"/>
          <p:cNvSpPr>
            <a:spLocks noGrp="1"/>
          </p:cNvSpPr>
          <p:nvPr>
            <p:ph idx="1"/>
          </p:nvPr>
        </p:nvSpPr>
        <p:spPr/>
        <p:txBody>
          <a:bodyPr>
            <a:normAutofit/>
          </a:bodyPr>
          <a:lstStyle/>
          <a:p>
            <a:r>
              <a:rPr lang="en-US" sz="2800" dirty="0" smtClean="0"/>
              <a:t>Complete the grammar handout you picked up on your way in </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normAutofit fontScale="90000"/>
          </a:bodyPr>
          <a:lstStyle/>
          <a:p>
            <a:r>
              <a:rPr lang="en-US" dirty="0" smtClean="0"/>
              <a:t>Images of Victorian Women Vs. The Women of Today!</a:t>
            </a:r>
            <a:endParaRPr lang="en-US" dirty="0"/>
          </a:p>
        </p:txBody>
      </p:sp>
      <p:pic>
        <p:nvPicPr>
          <p:cNvPr id="4" name="Picture 6"/>
          <p:cNvPicPr>
            <a:picLocks noChangeAspect="1" noChangeArrowheads="1"/>
          </p:cNvPicPr>
          <p:nvPr/>
        </p:nvPicPr>
        <p:blipFill>
          <a:blip r:embed="rId2" cstate="print"/>
          <a:srcRect/>
          <a:stretch>
            <a:fillRect/>
          </a:stretch>
        </p:blipFill>
        <p:spPr>
          <a:xfrm>
            <a:off x="685800" y="1945313"/>
            <a:ext cx="2136852" cy="3316030"/>
          </a:xfrm>
          <a:prstGeom prst="rect">
            <a:avLst/>
          </a:prstGeom>
          <a:noFill/>
          <a:ln/>
        </p:spPr>
      </p:pic>
      <p:pic>
        <p:nvPicPr>
          <p:cNvPr id="5" name="Picture 8"/>
          <p:cNvPicPr>
            <a:picLocks noChangeAspect="1" noChangeArrowheads="1"/>
          </p:cNvPicPr>
          <p:nvPr/>
        </p:nvPicPr>
        <p:blipFill>
          <a:blip r:embed="rId3" cstate="print"/>
          <a:srcRect/>
          <a:stretch>
            <a:fillRect/>
          </a:stretch>
        </p:blipFill>
        <p:spPr bwMode="auto">
          <a:xfrm>
            <a:off x="3343359" y="1776791"/>
            <a:ext cx="2304881" cy="3653074"/>
          </a:xfrm>
          <a:prstGeom prst="rect">
            <a:avLst/>
          </a:prstGeom>
          <a:noFill/>
          <a:ln w="9525">
            <a:noFill/>
            <a:miter lim="800000"/>
            <a:headEnd/>
            <a:tailEnd/>
          </a:ln>
          <a:effectLst/>
        </p:spPr>
      </p:pic>
      <p:pic>
        <p:nvPicPr>
          <p:cNvPr id="6" name="Picture 7"/>
          <p:cNvPicPr>
            <a:picLocks noChangeAspect="1" noChangeArrowheads="1"/>
          </p:cNvPicPr>
          <p:nvPr/>
        </p:nvPicPr>
        <p:blipFill>
          <a:blip r:embed="rId4" cstate="print"/>
          <a:srcRect/>
          <a:stretch>
            <a:fillRect/>
          </a:stretch>
        </p:blipFill>
        <p:spPr bwMode="auto">
          <a:xfrm>
            <a:off x="6140227" y="1859774"/>
            <a:ext cx="2165573" cy="3429000"/>
          </a:xfrm>
          <a:prstGeom prst="rect">
            <a:avLst/>
          </a:prstGeom>
          <a:noFill/>
          <a:ln w="9525">
            <a:noFill/>
            <a:miter lim="800000"/>
            <a:headEnd/>
            <a:tailEnd/>
          </a:ln>
          <a:effectLst/>
        </p:spPr>
      </p:pic>
      <p:sp>
        <p:nvSpPr>
          <p:cNvPr id="10" name="Title 1"/>
          <p:cNvSpPr txBox="1">
            <a:spLocks/>
          </p:cNvSpPr>
          <p:nvPr/>
        </p:nvSpPr>
        <p:spPr>
          <a:xfrm>
            <a:off x="685800" y="5410200"/>
            <a:ext cx="7620000" cy="1249362"/>
          </a:xfrm>
          <a:prstGeom prst="rect">
            <a:avLst/>
          </a:prstGeom>
        </p:spPr>
        <p:txBody>
          <a:bodyPr vert="horz" lIns="91440" tIns="45720" rIns="91440" bIns="45720" rtlCol="0" anchor="ct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600" spc="-100" noProof="0" dirty="0" smtClean="0">
                <a:solidFill>
                  <a:schemeClr val="tx2"/>
                </a:solidFill>
                <a:latin typeface="+mj-lt"/>
                <a:ea typeface="+mj-ea"/>
                <a:cs typeface="+mj-cs"/>
              </a:rPr>
              <a:t>In your notes, write down how you think the two time periods compare</a:t>
            </a:r>
            <a:endParaRPr kumimoji="0" lang="en-US" sz="4600" b="0" i="0" u="none" strike="noStrike" kern="1200" cap="none" spc="-100" normalizeH="0" baseline="0" noProof="0" dirty="0">
              <a:ln>
                <a:noFill/>
              </a:ln>
              <a:solidFill>
                <a:schemeClr val="tx2"/>
              </a:solidFill>
              <a:effectLst/>
              <a:uLnTx/>
              <a:uFillTx/>
              <a:latin typeface="+mj-lt"/>
              <a:ea typeface="+mj-ea"/>
              <a:cs typeface="+mj-cs"/>
            </a:endParaRPr>
          </a:p>
        </p:txBody>
      </p:sp>
      <p:sp>
        <p:nvSpPr>
          <p:cNvPr id="3" name="AutoShape 2" descr="data:image/jpeg;base64,/9j/4AAQSkZJRgABAQAAAQABAAD/2wCEAAkGBxQTEhUUEhQUFBUXGBcXGRcVFBUXFxgXFxcWFhcUFBcYHCggGBolHBQVITEhJSkrLi4uFx8zODMsNygtLisBCgoKDg0OGxAQGiwkICQsLCwsLCwsLCwsLCwsLCwsLCwsLCwsLCwsLCwsLCwsLCwsLCwsLCwsLCwsLCwsLCwsLP/AABEIAQQAwgMBIgACEQEDEQH/xAAbAAABBQEBAAAAAAAAAAAAAAAFAAEDBAYCB//EAEYQAAEDAQUFBgQDBQYDCQAAAAEAAhEDBAUSITFBUWFxkQYigaGxwRMy0fAUUuFCYpKy8QcjcnOisyRTghUWJTNDY5PCw//EABkBAAMBAQEAAAAAAAAAAAAAAAABAwQCBf/EACIRAAICAgICAwEBAAAAAAAAAAABAhEDIRIxQVEEIjITYf/aAAwDAQACEQMRAD8A9WSSSUjSJJJPKALtn+UKRR2f5QpFoXRll2xJ0yZzkCHUVopscIeGkbnAEeaG3hfIZIETvWWvLtWBtk9AuHkSO1Bs1zKlKmSKbWNmJwgD03Ln/tmkDHxBI11PVeZVe0Di4jEQTvJ8s/uEMrWh7nGHGOfmpvMUWE9uoV2vEtIPIqC33VRrEGqwPIECZyB5Lyy4r2r0TLXYxtEk+ui9JuS/GV25ZOGrTqu4ZU9HE8biELFZGUmBlNuFomBzzKnSSVSYlxWpNeC1wDgdQRIK7SQBmrV2IszzIxs4Ndl4AquewND89T/T9FrUk7YjHn+z+l/zanRv0TM7A0wQRVfkQcw3YZWxSRYDJJJJDGSTpkCB8rkJSksxrHTrlOgZfs/yhSKKz/KFJK0Loyy7ETCyvaK/MPdbr95lEO0F5fDbhBzKwFaoalSB47yd3ALPmy19UWw472yO22okYqhMbANXcAFmrxrPccmNpt4mXHmdiP31a/ggBjWvqbS8nCBp3QBn4rPV2165zDAP3Z8pHus8fZpqyBlfQnMgwNMjnOvDLNErss7yZwN5lzifRP8A93HlozzGfj9woX2K0U827OJJ+nkm3fQ+FGgo0iMyMxu1HMbkQszoIc0w4aOb771m7k7QuL8FVpkbD671pKlPD32fKdRuO9cnLRs7jvsVBhqQH+R4o2CvN6VWQHNPiNh9lrez97/FGB3zjz/VasWW9MzZMdbQcSTBOtBESSSSAEkkkgBkkkkCEmTpIAFymlWPwvHyTGyHeFDgzRzj7IUlL+FO8JfhjwRxY+cfZas/yhR220hjSSlTqBogkSECv+1z3Qfsffku5S4xJKPKRnL8vCcT3HjyVa6aUNxHU+QGZ88uqqXwMRYz8zwTxa0zHj9USxQI4D9fUrA3bs2paA9spB9Y7xHQfZRazWQADJDLG7FVeeMLQ0BkkWiqQ7KK5qWYFWWrpOh2ZS+rpwxUaBIMnltRO7HAtg6RnyKvW5oLSEMuR2Qbzb/CfoQkTn0RgGnVI8HDY4bx+8PMIjZqxY4OBMjd1B8Qql9WcwHt+YCeeFdWCv8AEpteMjGY3H+q6Inot32kVGB3VWVluyVq+dmwQ4cnbPArUrfCXKNmScadCSSSXZyJJJJACSSTIEJJJJAHCUrlKUCHSlNKaUDKFsd3is3ej8z09/crQW094rLXw+DHFY8psh0gNao/ENH5WkxyB93K43Mnh9UOtb4qudwjq5o9x1Vy7qoOJZ/JYrXZSzJ3uPqtBRCzlO8HMc5raRdBI1ic9VNS7QOxYXUS3jIKaRWzTNCRVOzWrEAQobytjmDuDPimIvVqchBbK3BUcP3gf4mkH+UKgLbaHHvVWtH7ozVc2nBV71XHiBgcW96Z5B3VDSOd0aur3mneDPht8kKukBjn09mLLk7MKax2wEgbwR4hR1mgVpH7QHkSB/Mi9Ea2FLrqYK26Zb4HP1nqtXTru3lYy0kgteOBWqs9SQDvCrjkcyRc+M7eUvju3qIFKVa2c8UTfHdvS/EO3qJJFsOKJfxDt6f8Q7eoEk+TFxRP+JckoE6OTFxXouymlcp1czjykuUpQAMt7s3fexYe8LWHE8C5vSCtZ2jtGCnUdu+i85slaWvnXECf+pv6LBmezdjWiW8XRi4wfNh9j0Sum0fNz9gor1qw0HdA8DiEKvYH4SeJEcoCzt+S6VgntFbK4tT2U3YGQHB2EmcQDoEcyrd3UqxGL4lRxgQ17Q5rtZghjcGUazrtWmsVma/MidAiYswaMhCvHJGujj+cru2Q3IIJyI0MHYdoU19Ui75dYMc9iV36lXaueS4Xsq0efXjcRMEsqPfnixO7p0jAGuy2jzQWjcFanVY9uINaQSHukn80bpBIXrQpKKrYw4ZqjyaoisS5WZKhXIjPT+hPv4ogbTicDvBjnGIebUPvaymk4+XL79EMqW/BhcdGujqWkeRcs8b6O5xN8whzOXofsIrctY4A07MumSzd02j9nw8Dm09JHgjN11O85p5+sqsHsizRJwoWOyz6/VSgrQcHcpk0p5QAkk0p5TASSSSBHP8A2f8A+7W/+T6hL8Af+dW/ib7tVyUpWkzAyux9N9KKtRwdUwkOwQRgedjQdWhFJQ+8z37P/m//AJVVeJQBj+3daKZG8hYmx0v+Hc7a8uP8OX1W07ZsxMJ3FZS1N+GymzQNifGS71Xm53tnoYlpA69Hf8PO2G/6SD6Idd9omOfoi150/wDhj/iA8wFm7E+H7v1hTSuJROpHolx/JJ2lFq9UAb8kCu+tAACJNrLtJJFJMq2S8qTH4XOEkTE5q2+9KRdAJmMsjHXSeChdTpT3g3PfGanoOpjIFuXELpLRy7L1OtESunVQq1R4jZCrucjoSZTv4BzDvGY+i80tlsD2kCRnBB1GTh46r0i2nIyvJ7KDVqSPlLj0OacY27J5Z+DdXRbTgpuJ2BpneNPPyctfYK81GuH7QgrG/CDbPJyzGe6QRPLZ4ol2fvCXBp1B/r5+qmu7E1o9Is7u6FI1QWR2QVgrUSOpTymSlAh5TyuZSlMDqUyaUkCBXZPtF+K+KwjvUnEYtjmlzg08HQM1oViv7LbPFnqVNr6keDQPdxW0WkzFC8vns/8Amn/aqq+5ULy/8yz/AOaf9mqrxSAzV/DYdJk8hmsberZknaY9z7rWdoqkOd97f0CyrnhzmcO9zjMdSF5ubcj0MfRzfVOKZbuz6fqCsK9+EtdEZ58p+gW6vNksO9xwj/CAc+uI+KxVspS6BoTA4gAtnxkpQG+jZ3ZXEBWbxoFwlr3N5R7rHXBeEAMflsBPDYtnZ6ge0Qcwm/qUTtWDGWAHWq8HjhPkQrVO7WNEGo9x5tH8qLU7C1+oU7LsY3RoHgqqeujt5GDrNYAM2l/i4x0V0v3qV2SEXjeTWrhu2TBvbO9BRs74PecMLebsp8BJ8FjLgo5DmfIZeyqdpbc+taJce63IDYNp8Tl0R24rNDR96ruX1gZ0+WQ0d4UP7gAbR9Cqlx0S2uxvEHwgGEedTDrMd4A+nuE11WQCtj2ED0APooJ20ij1Zt7HoFYJ9VRsNpaXYARiABI3A6Jq98UWOLXPhw1EO66acVrSI2EgnVOteNNjBUc8Bh0dmRnxCkstrZUEscHAZGNh3EbE6AnlOqVG9KLnYG1Gl0kROpGsb9NitpgdJkydIQH/ALPHg2GnGwvB54yfQhaSVif7Ma0U69In5KvkRHqwraLQZijeJ/vLP/mO/wBmqrFStOQVa8Wy+jnmHOP+hw9CUJv28sJFKn8xHQaknwzKnOdI7jG2Ae19sjFhOZOHLnGqAWKoMTjsHd8MsugXd9mQBMkESeIKC/iMFnxbX1fHTb4lefLbN8VSDlS0GpIG6BwG0/e5BKlmBeYmGNJ6AmCiliqBrCdp7o9yhriRSqCO8e74YgCmhMG3fY8WNhn8w66TycidmtVShEy5v5h6O4pXbQipU3YPOGI3YaAdiyyMJyZ1jJLF2gZHzBWX9oWfmlCK/Z9szoeWXgpbNczRu6ITOmSWu9nPyYMt5VZthJBc4/fBEqdlaDpKe8jDCOCLEecXhZhm7e8j2C0VxZ02ng3781m7VVlz26w6ekSPTqtRcFOGNadrBHh9tXWV/UjjX2ZqbG6QW7CI65T6HwXVkeW1GYshBHIzn7dFTpmI5QiTGfEZI+YZ/wDUMj191GOijJLFaMFVtV3dFR7mklwzB+URqIIHVXbbUe601BRqU2v+CBDhiJILzAzyPVS3Y9lVgJa0xlBAMFFWUGziwtnfAnqt0ZJqzM4+AFWqUxd7MB7pNMd4iZxguB46q/Z6rXWqoWGWik0PLdMUkgTvieqIGzMIgsaRrGERO+F3SpNaIa0NG4AAeSdhRmrFaWtNmwubUY5xFNpAFWnII1BzA0MrVKtTsVNrsYpsDvzBoB6qwhuwSoeUk0pJADezvZhljqVHU3vc14AwujKDIgjXUhHkyS0GYHW6fjUSN7v5He8LEV7UfiWmptGQ5TkBzMdCtrelSH0+bvJq8/vwRUeG/K4ifWPNZPkSo1YFYNu52IFrjJzP1P8AKqFezyw09oOLxz0/iHRcfGLXBw2ZkdPbJEHYXEPadYPLjzygrI35NVeCOxUSWt3DI8Cf6ei4vuk6mMYz0J8JnqEbumAXAjUTGw8uqtXhZWVKZA3HnuI5/ou00cSuwDZnjvv3sbHCSyfRF7tdB8AgF3NIlpOYkRvj7HmjtijJct7O49Bd1MFVzREqXEuS5FnVCDEIv2thaTwRlolZXtDVLiQNJhNhRlrusBqVOZdJ2ZkST0KMPtAbUa9p7jWhrf8ADOviYK7sLAxpYfmfLnfusJMN5nU8IVSozJoGwt6bl03ZJKjUuqgiRzHqiV0Wnv4djsx7rLWGvLeLTHhsPt4IhYq+JuWTmmR7/fPgpnTWgtVvD8PW0yOZG8bY4rX2C1NqNDmmQRIKw9/M+NSFRoBczUcDo4EKbsHeJxmn+y5uMDcZhwV4SpkmtG9BXSjBXUqxwdSlK5lPKYh5STJIEVKt6VWuhzKR34aryR1pgeaiq3nUOkNHD6lUWBSQoTzSZohghHvZDaHl3zEnmVlbxqHH+7J66COq0lpOzryWSv61Auwtjj4buvks8tldIDV8nSdNPofZS2Sg7H3T3Yl27mOPqmtDg5hJ39SMvRaCz0mU7PiP7QLydp1A6Af6k29CAxvJ1J4Go1AOoG7kpq15GcbCYOo90EwPq1y+CGjjlH3Cr2CtjqFjSYnI7wIBP3vS4aHyVmlZVYSHxGI58+PBEaQIz80ErDvRq0Bw8Wn1yKK3d8gMyOPol4GHW5tHVWKVIFcWUhzBCf4RGi6sB3tgwNxWOvWkcuZPnP1Wya1Cr0sUiRqPuEnZ0jJ1W9/GNsg+AhNVZk7jBHh+hV5zQcUZEfM06jjy4+ihDMdMlurHQ4ctfIp35Jv0N2dol1R4/wAJ80YZYMLiRlG7hJ9k1y0gwk7/AE1ROk+Z45fXynqkpJs5doo2W14C0EQDlGwfu8sjCu9n7CGWovBhpaS2d5IkeqFOJ+M8fs5IjZqhHgR4ic/Jdp0c1ZuGuUjSs/Z65GhhE7NbZydlxV45EzmWNovJLkJ1QkdJkkkwAjVICq5cuKlZYjYDb2tuGfvgB6/ZWcfZC494TJknccojhnEK/awXPdx0/wBP6p3VhhMZ5+f3n0XNiM7etPCA1ue/OY/VaBg+LZqQGmhA1OGJHUKq2wfEqYdA3MnedvqimAU2YGZZZRs3nmZd5pvoV7M7fjhTpmkwDE7IkaAflG8x6oV2boAVQfygg9J/+qNPspq4ANZfPCHR02KzY7sZTeMOcSXHeSCAPUpXUaH5I7TSazL9ot0GySXEnmXFErrbLAYyOg3ShjaRMuqHMknw06ZIpYX4WgBJPZ14CF1O79RuwQfGEWDVQuqhhBO0/com0KiWhWROaq9UK1zEKvVagZk+0dk0ezuvaciPQ7wuLA/CKjgBqxzgOLSCB0CK3xT+nWQs7TtIbUeydQT4tMkeAc7+Bc96FINhoaRBkHQ8Dp6p3YhprnHODHmUO+LLgydWS3mDICKWKuHjC7Jw0J0PArhrdivQmUw7vFveG3b4HarVjp/LJBiQT5iQorRSLc9m8HMfUfeS7u+rnrizbnt1iD1C7RwwpTUsqjZ7QN+Ss4wdDPJdHdhe77RIg6j0VyUBsFaKg45dfsI5K0wdozzVM7SXMpLo4M896rueuX1VC56xM2FO1tyPCff6nyQ2x1NNwM+QH1Ra0U5CCtp4Xnc7yiZ9lyxpF6jk4EHMyOuZ91btewDaNfE5Dqh1avgA3+gG3xKks9o7pDtWkuG/CfvzTRzI7r1BRpiB3nZAHZtJdwTXVSijjcTm9ziTqYBHuh1utUuB2wIHEnIeSLWcf3bKexszx0J9CitCK7mSRlrsyyGxqL2KygQI4qGwWWe8RrsRaz000qOiak3JWGBRBSNK7EO5qr1GqwAuHhJgZTtTaC1sN1MDrkshTaceL8p6j3nPqth2lpS6nzJ8Yy90L/AQA7Ycj1Meq45UdNWV30S5uJnzCKjOIGrTxGkK+HhzRUaJB1jUcOYzSoUy3LZMg7jy3Haonn4Dy4CabtW+scUJ2cNUXqVpxNyM/e3iu7sdNR2wxPgCDnxVZ9EOHxKZkHz4Hip7HWAJPAz9ULsT6ILO4gug5Ek+MmfvgrtmtM5DJwzy996H3PVxCTqQ6R+8BJ/l81fp0xjY4cQfFNoaClN8EHkVpw6c1lZWsulrXUWGM4joY9lpwq9Ecz47GSVz4DdydaP5sh/RHnFotYCgoWwHahFss9Wo1z2DuiduZjXCNqFWWy1AQ5rjOsGY5LFwtGzlRuxmPBDWMl0bQPWZT3fbgRx2jirdGlmTvUnE7sD26h32jZDfTTquq1ItLSTq33LSPTqib7PjLcpPy+49VJfNnkUgBBwvb4wD7JxWjlvYG/Cd5rt3qJRKxNzjfIHXXxzKp2Cu45QCdSNw+/RGLlaKmQyI2HWRs5pLsb0FaTIAVlrE7aRGREEKSFWgshe1c03b1K4KvVC5YywCuHlcUakp3tBI4I8CQKvyyF7e7m5veHhqPNUrAQ4RsORC0RCD3ldueOn3XbY0PMLho6K1os5ZmBiah7ng5H5Tv2H2V4VasSIO8EeoVG0w/wCZuB28aT7LkdFOgHMqAMMAnNp0IOwjnGYVq0tlzXDu7C3eInLqmbZ3tLTUbH5TtKmr08YboYqMPgIBXV+ybK9kolhd/wBZ8j9UTY/TwKrWh0B/jHiYXVmdGSYIIly1HZmpNIjc4+gKx5ctP2Rf3H/4h6fotPx39iPyF9DQSkuMSS2mEwmCBllGxA7XZsFTL5XZjhvC0EqheNOW8s/qsDR6KBfwYdiHijNmdkqLNFo7hu2Bjf4Ddx5pQi5OgnNRRWs/93UGIZOz/Tmr1/2DE1j2GTPqCJRC0XcH5nZorbLL3AFRYateCDy9M87uy7nstDhE5Akf14FG6N3llQiCJzG/7+iMWewn8RUcRl3QOOWqvW+z6OAzb6Lj+Ojt5tk93vFWn3wC5uR9iPBRVrvIkt2Zwct+insVMA5aEf09VddO/LitCgmtkObi9AGvTLQJgTs2qnVC0VexNcM9d+0IPa7ue3Md4efTapTxNdGjHmT7BDHw+Faa5Dbe7C4c1bs1SVl/w0/6XGrmonc6FLQsD3690cdfAKsY30TlJLsE1bPiPcnFw28CNqIusTSGtrUwC0ROw+P1Rmy2RrPlHidSnrU5mdpV44a7M0819GCvwOa4UjmBmCdY3eGfkq1IYR5rTXpd2JzTrGWe5Zisw5xsnyk+yy5YNSL45pxKbKmIEHl5/oFepNgBCaFeXCTgdpGw8kXpGQuFoqdErTdkHd2pzHoVmEe7OVMLHnj7LTg/RD5H4DzrRmkgb7bmeaS2mIpKKsF2VJSol2Sxm0rXTdozc4yGkQOG9y1NmModSo4GmOE9f1V2wvzCtjSSM+Vty2FgpmhVaRVphVCQ7aYmU5YuwmKdAQ0GYSRu05FTyuYXXMpJUAkzgVzUdA11+8lG6eP6JgVbwu6nVEPbyIyI8VQoXM1n/qEjdHeRk7yQPFdECciJ81w4Re2jtZJJUmQWeyAaNz3nM/opi2Enk6DIbSNVGSQMzlu9uJXSVdHLbfZ0XKNxSLki3KUxA+8pwujVBrNd8N72qO1DKq1ypuCuzpSdUeV3jR/v3gT3XEdCVfsVsLcnSRvVh7Aa9U/vu9YKlNIcFkn3R6MOiRr5zGaLXdUwsdz9kIoshX6ZgQqYFuyPyHqiUpLmUlrMRcs9lLuSJ0qQGizVkv2u2m2tVbS+CahpuwYw5vfNMPzJBbICtXzej21m0WVKVGWY8VYEh5mBTbmIO0nis3E18kGqgyPI+k+yjsVTMccuqhumtUdTY6sGteZxBunzGIzOyE2Eg8QfRUh0SydhqzWs/Z/REKdo+5/RZ41IM7DmrFO1KhE0Das7uq5fXI2TyzQynaVxaLY4GAJnnl01TAL/AInImPJcNriNJ27kEFpOXeAO6c1ybw2Bzhy38NvsgAxWtMGBllpEqI23hzOfpCDOtJOkknYZPVSUnGZg+GXsgAr8RpdkBlkNV2HATnB3/qVVpku0I4iQM9uW1PXrQ0kS7MAQcydsT4oAndaQDofDU89/NI1wf2Y3k+g+qE1K0kumOBOXD9k9YXbLa0Z4vIz6QgAuwt1UdTeTBOzWOCoi3yBv3ceGSq1bxdOUA/mA9tPFAF0PEKnaKjQmp2w4MtNBs0QDtPe+Ci/PMjCOZy8sz4JMaVsBWGriLnjRz3uHJziR6q+Ah11MhjRwRELz5dnpx0jqmM1ZaJVZhROx0VqwxqJi+RK5Diikr2BJXIGVa/8A8Ps7dlSu1ruXxi7LxCMWqpjtb6NRrX0xQDw1zQQHY3AnfmI6JJKDNKIexLybINwfUAG4BxgDgEee3vHwPUApJLqPbOJ/lDAd137sEeOoUYSSVCJ0xyau470kkwImmTn1XTDPnsGxJJAFig4nbqiVGkBs2TmkkgCo2piMEDbs91zUoNAkCCN2XD3SSQBXDM44rn4IKSSAKryW5AmN2xQ1Kzs89AN23JJJAHFqrGAJ2DzzWN7T1S6tTYT3Q0GOLiQfIBJJTn0VxfoK2cQrISSWJ9noImsrc0doNySSW3F+Uedm/bJISSSVy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hQUFBUXGBcXGRcVFBUXFxgXFxcWFhcUFBcYHCggGBolHBQVITEhJSkrLi4uFx8zODMsNygtLisBCgoKDg0OGxAQGiwkICQsLCwsLCwsLCwsLCwsLCwsLCwsLCwsLCwsLCwsLCwsLCwsLCwsLCwsLCwsLCwsLCwsLP/AABEIAQQAwgMBIgACEQEDEQH/xAAbAAABBQEBAAAAAAAAAAAAAAAFAAEDBAYCB//EAEYQAAEDAQUFBgQDBQYDCQAAAAEAAhEDBAUSITFBUWFxkQYigaGxwRMy0fAUUuFCYpKy8QcjcnOisyRTghUWJTNDY5PCw//EABkBAAMBAQEAAAAAAAAAAAAAAAABAwQCBf/EACIRAAICAgICAwEBAAAAAAAAAAABAhEDIRIxQVEEIjITYf/aAAwDAQACEQMRAD8A9WSSSUjSJJJPKALtn+UKRR2f5QpFoXRll2xJ0yZzkCHUVopscIeGkbnAEeaG3hfIZIETvWWvLtWBtk9AuHkSO1Bs1zKlKmSKbWNmJwgD03Ln/tmkDHxBI11PVeZVe0Di4jEQTvJ8s/uEMrWh7nGHGOfmpvMUWE9uoV2vEtIPIqC33VRrEGqwPIECZyB5Lyy4r2r0TLXYxtEk+ui9JuS/GV25ZOGrTqu4ZU9HE8biELFZGUmBlNuFomBzzKnSSVSYlxWpNeC1wDgdQRIK7SQBmrV2IszzIxs4Ndl4AquewND89T/T9FrUk7YjHn+z+l/zanRv0TM7A0wQRVfkQcw3YZWxSRYDJJJJDGSTpkCB8rkJSksxrHTrlOgZfs/yhSKKz/KFJK0Loyy7ETCyvaK/MPdbr95lEO0F5fDbhBzKwFaoalSB47yd3ALPmy19UWw472yO22okYqhMbANXcAFmrxrPccmNpt4mXHmdiP31a/ggBjWvqbS8nCBp3QBn4rPV2165zDAP3Z8pHus8fZpqyBlfQnMgwNMjnOvDLNErss7yZwN5lzifRP8A93HlozzGfj9woX2K0U827OJJ+nkm3fQ+FGgo0iMyMxu1HMbkQszoIc0w4aOb771m7k7QuL8FVpkbD671pKlPD32fKdRuO9cnLRs7jvsVBhqQH+R4o2CvN6VWQHNPiNh9lrez97/FGB3zjz/VasWW9MzZMdbQcSTBOtBESSSSAEkkkgBkkkkCEmTpIAFymlWPwvHyTGyHeFDgzRzj7IUlL+FO8JfhjwRxY+cfZas/yhR220hjSSlTqBogkSECv+1z3Qfsffku5S4xJKPKRnL8vCcT3HjyVa6aUNxHU+QGZ88uqqXwMRYz8zwTxa0zHj9USxQI4D9fUrA3bs2paA9spB9Y7xHQfZRazWQADJDLG7FVeeMLQ0BkkWiqQ7KK5qWYFWWrpOh2ZS+rpwxUaBIMnltRO7HAtg6RnyKvW5oLSEMuR2Qbzb/CfoQkTn0RgGnVI8HDY4bx+8PMIjZqxY4OBMjd1B8Qql9WcwHt+YCeeFdWCv8AEpteMjGY3H+q6Inot32kVGB3VWVluyVq+dmwQ4cnbPArUrfCXKNmScadCSSSXZyJJJJACSSTIEJJJJAHCUrlKUCHSlNKaUDKFsd3is3ej8z09/crQW094rLXw+DHFY8psh0gNao/ENH5WkxyB93K43Mnh9UOtb4qudwjq5o9x1Vy7qoOJZ/JYrXZSzJ3uPqtBRCzlO8HMc5raRdBI1ic9VNS7QOxYXUS3jIKaRWzTNCRVOzWrEAQobytjmDuDPimIvVqchBbK3BUcP3gf4mkH+UKgLbaHHvVWtH7ozVc2nBV71XHiBgcW96Z5B3VDSOd0aur3mneDPht8kKukBjn09mLLk7MKax2wEgbwR4hR1mgVpH7QHkSB/Mi9Ea2FLrqYK26Zb4HP1nqtXTru3lYy0kgteOBWqs9SQDvCrjkcyRc+M7eUvju3qIFKVa2c8UTfHdvS/EO3qJJFsOKJfxDt6f8Q7eoEk+TFxRP+JckoE6OTFxXouymlcp1czjykuUpQAMt7s3fexYe8LWHE8C5vSCtZ2jtGCnUdu+i85slaWvnXECf+pv6LBmezdjWiW8XRi4wfNh9j0Sum0fNz9gor1qw0HdA8DiEKvYH4SeJEcoCzt+S6VgntFbK4tT2U3YGQHB2EmcQDoEcyrd3UqxGL4lRxgQ17Q5rtZghjcGUazrtWmsVma/MidAiYswaMhCvHJGujj+cru2Q3IIJyI0MHYdoU19Ui75dYMc9iV36lXaueS4Xsq0efXjcRMEsqPfnixO7p0jAGuy2jzQWjcFanVY9uINaQSHukn80bpBIXrQpKKrYw4ZqjyaoisS5WZKhXIjPT+hPv4ogbTicDvBjnGIebUPvaymk4+XL79EMqW/BhcdGujqWkeRcs8b6O5xN8whzOXofsIrctY4A07MumSzd02j9nw8Dm09JHgjN11O85p5+sqsHsizRJwoWOyz6/VSgrQcHcpk0p5QAkk0p5TASSSSBHP8A2f8A+7W/+T6hL8Af+dW/ib7tVyUpWkzAyux9N9KKtRwdUwkOwQRgedjQdWhFJQ+8z37P/m//AJVVeJQBj+3daKZG8hYmx0v+Hc7a8uP8OX1W07ZsxMJ3FZS1N+GymzQNifGS71Xm53tnoYlpA69Hf8PO2G/6SD6Idd9omOfoi150/wDhj/iA8wFm7E+H7v1hTSuJROpHolx/JJ2lFq9UAb8kCu+tAACJNrLtJJFJMq2S8qTH4XOEkTE5q2+9KRdAJmMsjHXSeChdTpT3g3PfGanoOpjIFuXELpLRy7L1OtESunVQq1R4jZCrucjoSZTv4BzDvGY+i80tlsD2kCRnBB1GTh46r0i2nIyvJ7KDVqSPlLj0OacY27J5Z+DdXRbTgpuJ2BpneNPPyctfYK81GuH7QgrG/CDbPJyzGe6QRPLZ4ol2fvCXBp1B/r5+qmu7E1o9Is7u6FI1QWR2QVgrUSOpTymSlAh5TyuZSlMDqUyaUkCBXZPtF+K+KwjvUnEYtjmlzg08HQM1oViv7LbPFnqVNr6keDQPdxW0WkzFC8vns/8Amn/aqq+5ULy/8yz/AOaf9mqrxSAzV/DYdJk8hmsberZknaY9z7rWdoqkOd97f0CyrnhzmcO9zjMdSF5ubcj0MfRzfVOKZbuz6fqCsK9+EtdEZ58p+gW6vNksO9xwj/CAc+uI+KxVspS6BoTA4gAtnxkpQG+jZ3ZXEBWbxoFwlr3N5R7rHXBeEAMflsBPDYtnZ6ge0Qcwm/qUTtWDGWAHWq8HjhPkQrVO7WNEGo9x5tH8qLU7C1+oU7LsY3RoHgqqeujt5GDrNYAM2l/i4x0V0v3qV2SEXjeTWrhu2TBvbO9BRs74PecMLebsp8BJ8FjLgo5DmfIZeyqdpbc+taJce63IDYNp8Tl0R24rNDR96ruX1gZ0+WQ0d4UP7gAbR9Cqlx0S2uxvEHwgGEedTDrMd4A+nuE11WQCtj2ED0APooJ20ij1Zt7HoFYJ9VRsNpaXYARiABI3A6Jq98UWOLXPhw1EO66acVrSI2EgnVOteNNjBUc8Bh0dmRnxCkstrZUEscHAZGNh3EbE6AnlOqVG9KLnYG1Gl0kROpGsb9NitpgdJkydIQH/ALPHg2GnGwvB54yfQhaSVif7Ma0U69In5KvkRHqwraLQZijeJ/vLP/mO/wBmqrFStOQVa8Wy+jnmHOP+hw9CUJv28sJFKn8xHQaknwzKnOdI7jG2Ae19sjFhOZOHLnGqAWKoMTjsHd8MsugXd9mQBMkESeIKC/iMFnxbX1fHTb4lefLbN8VSDlS0GpIG6BwG0/e5BKlmBeYmGNJ6AmCiliqBrCdp7o9yhriRSqCO8e74YgCmhMG3fY8WNhn8w66TycidmtVShEy5v5h6O4pXbQipU3YPOGI3YaAdiyyMJyZ1jJLF2gZHzBWX9oWfmlCK/Z9szoeWXgpbNczRu6ITOmSWu9nPyYMt5VZthJBc4/fBEqdlaDpKe8jDCOCLEecXhZhm7e8j2C0VxZ02ng3781m7VVlz26w6ekSPTqtRcFOGNadrBHh9tXWV/UjjX2ZqbG6QW7CI65T6HwXVkeW1GYshBHIzn7dFTpmI5QiTGfEZI+YZ/wDUMj191GOijJLFaMFVtV3dFR7mklwzB+URqIIHVXbbUe601BRqU2v+CBDhiJILzAzyPVS3Y9lVgJa0xlBAMFFWUGziwtnfAnqt0ZJqzM4+AFWqUxd7MB7pNMd4iZxguB46q/Z6rXWqoWGWik0PLdMUkgTvieqIGzMIgsaRrGERO+F3SpNaIa0NG4AAeSdhRmrFaWtNmwubUY5xFNpAFWnII1BzA0MrVKtTsVNrsYpsDvzBoB6qwhuwSoeUk0pJADezvZhljqVHU3vc14AwujKDIgjXUhHkyS0GYHW6fjUSN7v5He8LEV7UfiWmptGQ5TkBzMdCtrelSH0+bvJq8/vwRUeG/K4ifWPNZPkSo1YFYNu52IFrjJzP1P8AKqFezyw09oOLxz0/iHRcfGLXBw2ZkdPbJEHYXEPadYPLjzygrI35NVeCOxUSWt3DI8Cf6ei4vuk6mMYz0J8JnqEbumAXAjUTGw8uqtXhZWVKZA3HnuI5/ou00cSuwDZnjvv3sbHCSyfRF7tdB8AgF3NIlpOYkRvj7HmjtijJct7O49Bd1MFVzREqXEuS5FnVCDEIv2thaTwRlolZXtDVLiQNJhNhRlrusBqVOZdJ2ZkST0KMPtAbUa9p7jWhrf8ADOviYK7sLAxpYfmfLnfusJMN5nU8IVSozJoGwt6bl03ZJKjUuqgiRzHqiV0Wnv4djsx7rLWGvLeLTHhsPt4IhYq+JuWTmmR7/fPgpnTWgtVvD8PW0yOZG8bY4rX2C1NqNDmmQRIKw9/M+NSFRoBczUcDo4EKbsHeJxmn+y5uMDcZhwV4SpkmtG9BXSjBXUqxwdSlK5lPKYh5STJIEVKt6VWuhzKR34aryR1pgeaiq3nUOkNHD6lUWBSQoTzSZohghHvZDaHl3zEnmVlbxqHH+7J66COq0lpOzryWSv61Auwtjj4buvks8tldIDV8nSdNPofZS2Sg7H3T3Yl27mOPqmtDg5hJ39SMvRaCz0mU7PiP7QLydp1A6Af6k29CAxvJ1J4Go1AOoG7kpq15GcbCYOo90EwPq1y+CGjjlH3Cr2CtjqFjSYnI7wIBP3vS4aHyVmlZVYSHxGI58+PBEaQIz80ErDvRq0Bw8Wn1yKK3d8gMyOPol4GHW5tHVWKVIFcWUhzBCf4RGi6sB3tgwNxWOvWkcuZPnP1Wya1Cr0sUiRqPuEnZ0jJ1W9/GNsg+AhNVZk7jBHh+hV5zQcUZEfM06jjy4+ihDMdMlurHQ4ctfIp35Jv0N2dol1R4/wAJ80YZYMLiRlG7hJ9k1y0gwk7/AE1ROk+Z45fXynqkpJs5doo2W14C0EQDlGwfu8sjCu9n7CGWovBhpaS2d5IkeqFOJ+M8fs5IjZqhHgR4ic/Jdp0c1ZuGuUjSs/Z65GhhE7NbZydlxV45EzmWNovJLkJ1QkdJkkkwAjVICq5cuKlZYjYDb2tuGfvgB6/ZWcfZC494TJknccojhnEK/awXPdx0/wBP6p3VhhMZ5+f3n0XNiM7etPCA1ue/OY/VaBg+LZqQGmhA1OGJHUKq2wfEqYdA3MnedvqimAU2YGZZZRs3nmZd5pvoV7M7fjhTpmkwDE7IkaAflG8x6oV2boAVQfygg9J/+qNPspq4ANZfPCHR02KzY7sZTeMOcSXHeSCAPUpXUaH5I7TSazL9ot0GySXEnmXFErrbLAYyOg3ShjaRMuqHMknw06ZIpYX4WgBJPZ14CF1O79RuwQfGEWDVQuqhhBO0/com0KiWhWROaq9UK1zEKvVagZk+0dk0ezuvaciPQ7wuLA/CKjgBqxzgOLSCB0CK3xT+nWQs7TtIbUeydQT4tMkeAc7+Bc96FINhoaRBkHQ8Dp6p3YhprnHODHmUO+LLgydWS3mDICKWKuHjC7Jw0J0PArhrdivQmUw7vFveG3b4HarVjp/LJBiQT5iQorRSLc9m8HMfUfeS7u+rnrizbnt1iD1C7RwwpTUsqjZ7QN+Ss4wdDPJdHdhe77RIg6j0VyUBsFaKg45dfsI5K0wdozzVM7SXMpLo4M896rueuX1VC56xM2FO1tyPCff6nyQ2x1NNwM+QH1Ra0U5CCtp4Xnc7yiZ9lyxpF6jk4EHMyOuZ91btewDaNfE5Dqh1avgA3+gG3xKks9o7pDtWkuG/CfvzTRzI7r1BRpiB3nZAHZtJdwTXVSijjcTm9ziTqYBHuh1utUuB2wIHEnIeSLWcf3bKexszx0J9CitCK7mSRlrsyyGxqL2KygQI4qGwWWe8RrsRaz000qOiak3JWGBRBSNK7EO5qr1GqwAuHhJgZTtTaC1sN1MDrkshTaceL8p6j3nPqth2lpS6nzJ8Yy90L/AQA7Ycj1Meq45UdNWV30S5uJnzCKjOIGrTxGkK+HhzRUaJB1jUcOYzSoUy3LZMg7jy3Haonn4Dy4CabtW+scUJ2cNUXqVpxNyM/e3iu7sdNR2wxPgCDnxVZ9EOHxKZkHz4Hip7HWAJPAz9ULsT6ILO4gug5Ek+MmfvgrtmtM5DJwzy996H3PVxCTqQ6R+8BJ/l81fp0xjY4cQfFNoaClN8EHkVpw6c1lZWsulrXUWGM4joY9lpwq9Ecz47GSVz4DdydaP5sh/RHnFotYCgoWwHahFss9Wo1z2DuiduZjXCNqFWWy1AQ5rjOsGY5LFwtGzlRuxmPBDWMl0bQPWZT3fbgRx2jirdGlmTvUnE7sD26h32jZDfTTquq1ItLSTq33LSPTqib7PjLcpPy+49VJfNnkUgBBwvb4wD7JxWjlvYG/Cd5rt3qJRKxNzjfIHXXxzKp2Cu45QCdSNw+/RGLlaKmQyI2HWRs5pLsb0FaTIAVlrE7aRGREEKSFWgshe1c03b1K4KvVC5YywCuHlcUakp3tBI4I8CQKvyyF7e7m5veHhqPNUrAQ4RsORC0RCD3ldueOn3XbY0PMLho6K1os5ZmBiah7ng5H5Tv2H2V4VasSIO8EeoVG0w/wCZuB28aT7LkdFOgHMqAMMAnNp0IOwjnGYVq0tlzXDu7C3eInLqmbZ3tLTUbH5TtKmr08YboYqMPgIBXV+ybK9kolhd/wBZ8j9UTY/TwKrWh0B/jHiYXVmdGSYIIly1HZmpNIjc4+gKx5ctP2Rf3H/4h6fotPx39iPyF9DQSkuMSS2mEwmCBllGxA7XZsFTL5XZjhvC0EqheNOW8s/qsDR6KBfwYdiHijNmdkqLNFo7hu2Bjf4Ddx5pQi5OgnNRRWs/93UGIZOz/Tmr1/2DE1j2GTPqCJRC0XcH5nZorbLL3AFRYateCDy9M87uy7nstDhE5Akf14FG6N3llQiCJzG/7+iMWewn8RUcRl3QOOWqvW+z6OAzb6Lj+Ojt5tk93vFWn3wC5uR9iPBRVrvIkt2Zwct+insVMA5aEf09VddO/LitCgmtkObi9AGvTLQJgTs2qnVC0VexNcM9d+0IPa7ue3Md4efTapTxNdGjHmT7BDHw+Faa5Dbe7C4c1bs1SVl/w0/6XGrmonc6FLQsD3690cdfAKsY30TlJLsE1bPiPcnFw28CNqIusTSGtrUwC0ROw+P1Rmy2RrPlHidSnrU5mdpV44a7M0819GCvwOa4UjmBmCdY3eGfkq1IYR5rTXpd2JzTrGWe5Zisw5xsnyk+yy5YNSL45pxKbKmIEHl5/oFepNgBCaFeXCTgdpGw8kXpGQuFoqdErTdkHd2pzHoVmEe7OVMLHnj7LTg/RD5H4DzrRmkgb7bmeaS2mIpKKsF2VJSol2Sxm0rXTdozc4yGkQOG9y1NmModSo4GmOE9f1V2wvzCtjSSM+Vty2FgpmhVaRVphVCQ7aYmU5YuwmKdAQ0GYSRu05FTyuYXXMpJUAkzgVzUdA11+8lG6eP6JgVbwu6nVEPbyIyI8VQoXM1n/qEjdHeRk7yQPFdECciJ81w4Re2jtZJJUmQWeyAaNz3nM/opi2Enk6DIbSNVGSQMzlu9uJXSVdHLbfZ0XKNxSLki3KUxA+8pwujVBrNd8N72qO1DKq1ypuCuzpSdUeV3jR/v3gT3XEdCVfsVsLcnSRvVh7Aa9U/vu9YKlNIcFkn3R6MOiRr5zGaLXdUwsdz9kIoshX6ZgQqYFuyPyHqiUpLmUlrMRcs9lLuSJ0qQGizVkv2u2m2tVbS+CahpuwYw5vfNMPzJBbICtXzej21m0WVKVGWY8VYEh5mBTbmIO0nis3E18kGqgyPI+k+yjsVTMccuqhumtUdTY6sGteZxBunzGIzOyE2Eg8QfRUh0SydhqzWs/Z/REKdo+5/RZ41IM7DmrFO1KhE0Das7uq5fXI2TyzQynaVxaLY4GAJnnl01TAL/AInImPJcNriNJ27kEFpOXeAO6c1ybw2Bzhy38NvsgAxWtMGBllpEqI23hzOfpCDOtJOkknYZPVSUnGZg+GXsgAr8RpdkBlkNV2HATnB3/qVVpku0I4iQM9uW1PXrQ0kS7MAQcydsT4oAndaQDofDU89/NI1wf2Y3k+g+qE1K0kumOBOXD9k9YXbLa0Z4vIz6QgAuwt1UdTeTBOzWOCoi3yBv3ceGSq1bxdOUA/mA9tPFAF0PEKnaKjQmp2w4MtNBs0QDtPe+Ci/PMjCOZy8sz4JMaVsBWGriLnjRz3uHJziR6q+Ah11MhjRwRELz5dnpx0jqmM1ZaJVZhROx0VqwxqJi+RK5Diikr2BJXIGVa/8A8Ps7dlSu1ruXxi7LxCMWqpjtb6NRrX0xQDw1zQQHY3AnfmI6JJKDNKIexLybINwfUAG4BxgDgEee3vHwPUApJLqPbOJ/lDAd137sEeOoUYSSVCJ0xyau470kkwImmTn1XTDPnsGxJJAFig4nbqiVGkBs2TmkkgCo2piMEDbs91zUoNAkCCN2XD3SSQBXDM44rn4IKSSAKryW5AmN2xQ1Kzs89AN23JJJAHFqrGAJ2DzzWN7T1S6tTYT3Q0GOLiQfIBJJTn0VxfoK2cQrISSWJ9noImsrc0doNySSW3F+Uedm/bJISSSVy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TEhUUEhQUFBUXGBcXGRcVFBUXFxgXFxcWFhcUFBcYHCggGBolHBQVITEhJSkrLi4uFx8zODMsNygtLisBCgoKDg0OGxAQGiwkICQsLCwsLCwsLCwsLCwsLCwsLCwsLCwsLCwsLCwsLCwsLCwsLCwsLCwsLCwsLCwsLCwsLP/AABEIAQQAwgMBIgACEQEDEQH/xAAbAAABBQEBAAAAAAAAAAAAAAAFAAEDBAYCB//EAEYQAAEDAQUFBgQDBQYDCQAAAAEAAhEDBAUSITFBUWFxkQYigaGxwRMy0fAUUuFCYpKy8QcjcnOisyRTghUWJTNDY5PCw//EABkBAAMBAQEAAAAAAAAAAAAAAAABAwQCBf/EACIRAAICAgICAwEBAAAAAAAAAAABAhEDIRIxQVEEIjITYf/aAAwDAQACEQMRAD8A9WSSSUjSJJJPKALtn+UKRR2f5QpFoXRll2xJ0yZzkCHUVopscIeGkbnAEeaG3hfIZIETvWWvLtWBtk9AuHkSO1Bs1zKlKmSKbWNmJwgD03Ln/tmkDHxBI11PVeZVe0Di4jEQTvJ8s/uEMrWh7nGHGOfmpvMUWE9uoV2vEtIPIqC33VRrEGqwPIECZyB5Lyy4r2r0TLXYxtEk+ui9JuS/GV25ZOGrTqu4ZU9HE8biELFZGUmBlNuFomBzzKnSSVSYlxWpNeC1wDgdQRIK7SQBmrV2IszzIxs4Ndl4AquewND89T/T9FrUk7YjHn+z+l/zanRv0TM7A0wQRVfkQcw3YZWxSRYDJJJJDGSTpkCB8rkJSksxrHTrlOgZfs/yhSKKz/KFJK0Loyy7ETCyvaK/MPdbr95lEO0F5fDbhBzKwFaoalSB47yd3ALPmy19UWw472yO22okYqhMbANXcAFmrxrPccmNpt4mXHmdiP31a/ggBjWvqbS8nCBp3QBn4rPV2165zDAP3Z8pHus8fZpqyBlfQnMgwNMjnOvDLNErss7yZwN5lzifRP8A93HlozzGfj9woX2K0U827OJJ+nkm3fQ+FGgo0iMyMxu1HMbkQszoIc0w4aOb771m7k7QuL8FVpkbD671pKlPD32fKdRuO9cnLRs7jvsVBhqQH+R4o2CvN6VWQHNPiNh9lrez97/FGB3zjz/VasWW9MzZMdbQcSTBOtBESSSSAEkkkgBkkkkCEmTpIAFymlWPwvHyTGyHeFDgzRzj7IUlL+FO8JfhjwRxY+cfZas/yhR220hjSSlTqBogkSECv+1z3Qfsffku5S4xJKPKRnL8vCcT3HjyVa6aUNxHU+QGZ88uqqXwMRYz8zwTxa0zHj9USxQI4D9fUrA3bs2paA9spB9Y7xHQfZRazWQADJDLG7FVeeMLQ0BkkWiqQ7KK5qWYFWWrpOh2ZS+rpwxUaBIMnltRO7HAtg6RnyKvW5oLSEMuR2Qbzb/CfoQkTn0RgGnVI8HDY4bx+8PMIjZqxY4OBMjd1B8Qql9WcwHt+YCeeFdWCv8AEpteMjGY3H+q6Inot32kVGB3VWVluyVq+dmwQ4cnbPArUrfCXKNmScadCSSSXZyJJJJACSSTIEJJJJAHCUrlKUCHSlNKaUDKFsd3is3ej8z09/crQW094rLXw+DHFY8psh0gNao/ENH5WkxyB93K43Mnh9UOtb4qudwjq5o9x1Vy7qoOJZ/JYrXZSzJ3uPqtBRCzlO8HMc5raRdBI1ic9VNS7QOxYXUS3jIKaRWzTNCRVOzWrEAQobytjmDuDPimIvVqchBbK3BUcP3gf4mkH+UKgLbaHHvVWtH7ozVc2nBV71XHiBgcW96Z5B3VDSOd0aur3mneDPht8kKukBjn09mLLk7MKax2wEgbwR4hR1mgVpH7QHkSB/Mi9Ea2FLrqYK26Zb4HP1nqtXTru3lYy0kgteOBWqs9SQDvCrjkcyRc+M7eUvju3qIFKVa2c8UTfHdvS/EO3qJJFsOKJfxDt6f8Q7eoEk+TFxRP+JckoE6OTFxXouymlcp1czjykuUpQAMt7s3fexYe8LWHE8C5vSCtZ2jtGCnUdu+i85slaWvnXECf+pv6LBmezdjWiW8XRi4wfNh9j0Sum0fNz9gor1qw0HdA8DiEKvYH4SeJEcoCzt+S6VgntFbK4tT2U3YGQHB2EmcQDoEcyrd3UqxGL4lRxgQ17Q5rtZghjcGUazrtWmsVma/MidAiYswaMhCvHJGujj+cru2Q3IIJyI0MHYdoU19Ui75dYMc9iV36lXaueS4Xsq0efXjcRMEsqPfnixO7p0jAGuy2jzQWjcFanVY9uINaQSHukn80bpBIXrQpKKrYw4ZqjyaoisS5WZKhXIjPT+hPv4ogbTicDvBjnGIebUPvaymk4+XL79EMqW/BhcdGujqWkeRcs8b6O5xN8whzOXofsIrctY4A07MumSzd02j9nw8Dm09JHgjN11O85p5+sqsHsizRJwoWOyz6/VSgrQcHcpk0p5QAkk0p5TASSSSBHP8A2f8A+7W/+T6hL8Af+dW/ib7tVyUpWkzAyux9N9KKtRwdUwkOwQRgedjQdWhFJQ+8z37P/m//AJVVeJQBj+3daKZG8hYmx0v+Hc7a8uP8OX1W07ZsxMJ3FZS1N+GymzQNifGS71Xm53tnoYlpA69Hf8PO2G/6SD6Idd9omOfoi150/wDhj/iA8wFm7E+H7v1hTSuJROpHolx/JJ2lFq9UAb8kCu+tAACJNrLtJJFJMq2S8qTH4XOEkTE5q2+9KRdAJmMsjHXSeChdTpT3g3PfGanoOpjIFuXELpLRy7L1OtESunVQq1R4jZCrucjoSZTv4BzDvGY+i80tlsD2kCRnBB1GTh46r0i2nIyvJ7KDVqSPlLj0OacY27J5Z+DdXRbTgpuJ2BpneNPPyctfYK81GuH7QgrG/CDbPJyzGe6QRPLZ4ol2fvCXBp1B/r5+qmu7E1o9Is7u6FI1QWR2QVgrUSOpTymSlAh5TyuZSlMDqUyaUkCBXZPtF+K+KwjvUnEYtjmlzg08HQM1oViv7LbPFnqVNr6keDQPdxW0WkzFC8vns/8Amn/aqq+5ULy/8yz/AOaf9mqrxSAzV/DYdJk8hmsberZknaY9z7rWdoqkOd97f0CyrnhzmcO9zjMdSF5ubcj0MfRzfVOKZbuz6fqCsK9+EtdEZ58p+gW6vNksO9xwj/CAc+uI+KxVspS6BoTA4gAtnxkpQG+jZ3ZXEBWbxoFwlr3N5R7rHXBeEAMflsBPDYtnZ6ge0Qcwm/qUTtWDGWAHWq8HjhPkQrVO7WNEGo9x5tH8qLU7C1+oU7LsY3RoHgqqeujt5GDrNYAM2l/i4x0V0v3qV2SEXjeTWrhu2TBvbO9BRs74PecMLebsp8BJ8FjLgo5DmfIZeyqdpbc+taJce63IDYNp8Tl0R24rNDR96ruX1gZ0+WQ0d4UP7gAbR9Cqlx0S2uxvEHwgGEedTDrMd4A+nuE11WQCtj2ED0APooJ20ij1Zt7HoFYJ9VRsNpaXYARiABI3A6Jq98UWOLXPhw1EO66acVrSI2EgnVOteNNjBUc8Bh0dmRnxCkstrZUEscHAZGNh3EbE6AnlOqVG9KLnYG1Gl0kROpGsb9NitpgdJkydIQH/ALPHg2GnGwvB54yfQhaSVif7Ma0U69In5KvkRHqwraLQZijeJ/vLP/mO/wBmqrFStOQVa8Wy+jnmHOP+hw9CUJv28sJFKn8xHQaknwzKnOdI7jG2Ae19sjFhOZOHLnGqAWKoMTjsHd8MsugXd9mQBMkESeIKC/iMFnxbX1fHTb4lefLbN8VSDlS0GpIG6BwG0/e5BKlmBeYmGNJ6AmCiliqBrCdp7o9yhriRSqCO8e74YgCmhMG3fY8WNhn8w66TycidmtVShEy5v5h6O4pXbQipU3YPOGI3YaAdiyyMJyZ1jJLF2gZHzBWX9oWfmlCK/Z9szoeWXgpbNczRu6ITOmSWu9nPyYMt5VZthJBc4/fBEqdlaDpKe8jDCOCLEecXhZhm7e8j2C0VxZ02ng3781m7VVlz26w6ekSPTqtRcFOGNadrBHh9tXWV/UjjX2ZqbG6QW7CI65T6HwXVkeW1GYshBHIzn7dFTpmI5QiTGfEZI+YZ/wDUMj191GOijJLFaMFVtV3dFR7mklwzB+URqIIHVXbbUe601BRqU2v+CBDhiJILzAzyPVS3Y9lVgJa0xlBAMFFWUGziwtnfAnqt0ZJqzM4+AFWqUxd7MB7pNMd4iZxguB46q/Z6rXWqoWGWik0PLdMUkgTvieqIGzMIgsaRrGERO+F3SpNaIa0NG4AAeSdhRmrFaWtNmwubUY5xFNpAFWnII1BzA0MrVKtTsVNrsYpsDvzBoB6qwhuwSoeUk0pJADezvZhljqVHU3vc14AwujKDIgjXUhHkyS0GYHW6fjUSN7v5He8LEV7UfiWmptGQ5TkBzMdCtrelSH0+bvJq8/vwRUeG/K4ifWPNZPkSo1YFYNu52IFrjJzP1P8AKqFezyw09oOLxz0/iHRcfGLXBw2ZkdPbJEHYXEPadYPLjzygrI35NVeCOxUSWt3DI8Cf6ei4vuk6mMYz0J8JnqEbumAXAjUTGw8uqtXhZWVKZA3HnuI5/ou00cSuwDZnjvv3sbHCSyfRF7tdB8AgF3NIlpOYkRvj7HmjtijJct7O49Bd1MFVzREqXEuS5FnVCDEIv2thaTwRlolZXtDVLiQNJhNhRlrusBqVOZdJ2ZkST0KMPtAbUa9p7jWhrf8ADOviYK7sLAxpYfmfLnfusJMN5nU8IVSozJoGwt6bl03ZJKjUuqgiRzHqiV0Wnv4djsx7rLWGvLeLTHhsPt4IhYq+JuWTmmR7/fPgpnTWgtVvD8PW0yOZG8bY4rX2C1NqNDmmQRIKw9/M+NSFRoBczUcDo4EKbsHeJxmn+y5uMDcZhwV4SpkmtG9BXSjBXUqxwdSlK5lPKYh5STJIEVKt6VWuhzKR34aryR1pgeaiq3nUOkNHD6lUWBSQoTzSZohghHvZDaHl3zEnmVlbxqHH+7J66COq0lpOzryWSv61Auwtjj4buvks8tldIDV8nSdNPofZS2Sg7H3T3Yl27mOPqmtDg5hJ39SMvRaCz0mU7PiP7QLydp1A6Af6k29CAxvJ1J4Go1AOoG7kpq15GcbCYOo90EwPq1y+CGjjlH3Cr2CtjqFjSYnI7wIBP3vS4aHyVmlZVYSHxGI58+PBEaQIz80ErDvRq0Bw8Wn1yKK3d8gMyOPol4GHW5tHVWKVIFcWUhzBCf4RGi6sB3tgwNxWOvWkcuZPnP1Wya1Cr0sUiRqPuEnZ0jJ1W9/GNsg+AhNVZk7jBHh+hV5zQcUZEfM06jjy4+ihDMdMlurHQ4ctfIp35Jv0N2dol1R4/wAJ80YZYMLiRlG7hJ9k1y0gwk7/AE1ROk+Z45fXynqkpJs5doo2W14C0EQDlGwfu8sjCu9n7CGWovBhpaS2d5IkeqFOJ+M8fs5IjZqhHgR4ic/Jdp0c1ZuGuUjSs/Z65GhhE7NbZydlxV45EzmWNovJLkJ1QkdJkkkwAjVICq5cuKlZYjYDb2tuGfvgB6/ZWcfZC494TJknccojhnEK/awXPdx0/wBP6p3VhhMZ5+f3n0XNiM7etPCA1ue/OY/VaBg+LZqQGmhA1OGJHUKq2wfEqYdA3MnedvqimAU2YGZZZRs3nmZd5pvoV7M7fjhTpmkwDE7IkaAflG8x6oV2boAVQfygg9J/+qNPspq4ANZfPCHR02KzY7sZTeMOcSXHeSCAPUpXUaH5I7TSazL9ot0GySXEnmXFErrbLAYyOg3ShjaRMuqHMknw06ZIpYX4WgBJPZ14CF1O79RuwQfGEWDVQuqhhBO0/com0KiWhWROaq9UK1zEKvVagZk+0dk0ezuvaciPQ7wuLA/CKjgBqxzgOLSCB0CK3xT+nWQs7TtIbUeydQT4tMkeAc7+Bc96FINhoaRBkHQ8Dp6p3YhprnHODHmUO+LLgydWS3mDICKWKuHjC7Jw0J0PArhrdivQmUw7vFveG3b4HarVjp/LJBiQT5iQorRSLc9m8HMfUfeS7u+rnrizbnt1iD1C7RwwpTUsqjZ7QN+Ss4wdDPJdHdhe77RIg6j0VyUBsFaKg45dfsI5K0wdozzVM7SXMpLo4M896rueuX1VC56xM2FO1tyPCff6nyQ2x1NNwM+QH1Ra0U5CCtp4Xnc7yiZ9lyxpF6jk4EHMyOuZ91btewDaNfE5Dqh1avgA3+gG3xKks9o7pDtWkuG/CfvzTRzI7r1BRpiB3nZAHZtJdwTXVSijjcTm9ziTqYBHuh1utUuB2wIHEnIeSLWcf3bKexszx0J9CitCK7mSRlrsyyGxqL2KygQI4qGwWWe8RrsRaz000qOiak3JWGBRBSNK7EO5qr1GqwAuHhJgZTtTaC1sN1MDrkshTaceL8p6j3nPqth2lpS6nzJ8Yy90L/AQA7Ycj1Meq45UdNWV30S5uJnzCKjOIGrTxGkK+HhzRUaJB1jUcOYzSoUy3LZMg7jy3Haonn4Dy4CabtW+scUJ2cNUXqVpxNyM/e3iu7sdNR2wxPgCDnxVZ9EOHxKZkHz4Hip7HWAJPAz9ULsT6ILO4gug5Ek+MmfvgrtmtM5DJwzy996H3PVxCTqQ6R+8BJ/l81fp0xjY4cQfFNoaClN8EHkVpw6c1lZWsulrXUWGM4joY9lpwq9Ecz47GSVz4DdydaP5sh/RHnFotYCgoWwHahFss9Wo1z2DuiduZjXCNqFWWy1AQ5rjOsGY5LFwtGzlRuxmPBDWMl0bQPWZT3fbgRx2jirdGlmTvUnE7sD26h32jZDfTTquq1ItLSTq33LSPTqib7PjLcpPy+49VJfNnkUgBBwvb4wD7JxWjlvYG/Cd5rt3qJRKxNzjfIHXXxzKp2Cu45QCdSNw+/RGLlaKmQyI2HWRs5pLsb0FaTIAVlrE7aRGREEKSFWgshe1c03b1K4KvVC5YywCuHlcUakp3tBI4I8CQKvyyF7e7m5veHhqPNUrAQ4RsORC0RCD3ldueOn3XbY0PMLho6K1os5ZmBiah7ng5H5Tv2H2V4VasSIO8EeoVG0w/wCZuB28aT7LkdFOgHMqAMMAnNp0IOwjnGYVq0tlzXDu7C3eInLqmbZ3tLTUbH5TtKmr08YboYqMPgIBXV+ybK9kolhd/wBZ8j9UTY/TwKrWh0B/jHiYXVmdGSYIIly1HZmpNIjc4+gKx5ctP2Rf3H/4h6fotPx39iPyF9DQSkuMSS2mEwmCBllGxA7XZsFTL5XZjhvC0EqheNOW8s/qsDR6KBfwYdiHijNmdkqLNFo7hu2Bjf4Ddx5pQi5OgnNRRWs/93UGIZOz/Tmr1/2DE1j2GTPqCJRC0XcH5nZorbLL3AFRYateCDy9M87uy7nstDhE5Akf14FG6N3llQiCJzG/7+iMWewn8RUcRl3QOOWqvW+z6OAzb6Lj+Ojt5tk93vFWn3wC5uR9iPBRVrvIkt2Zwct+insVMA5aEf09VddO/LitCgmtkObi9AGvTLQJgTs2qnVC0VexNcM9d+0IPa7ue3Md4efTapTxNdGjHmT7BDHw+Faa5Dbe7C4c1bs1SVl/w0/6XGrmonc6FLQsD3690cdfAKsY30TlJLsE1bPiPcnFw28CNqIusTSGtrUwC0ROw+P1Rmy2RrPlHidSnrU5mdpV44a7M0819GCvwOa4UjmBmCdY3eGfkq1IYR5rTXpd2JzTrGWe5Zisw5xsnyk+yy5YNSL45pxKbKmIEHl5/oFepNgBCaFeXCTgdpGw8kXpGQuFoqdErTdkHd2pzHoVmEe7OVMLHnj7LTg/RD5H4DzrRmkgb7bmeaS2mIpKKsF2VJSol2Sxm0rXTdozc4yGkQOG9y1NmModSo4GmOE9f1V2wvzCtjSSM+Vty2FgpmhVaRVphVCQ7aYmU5YuwmKdAQ0GYSRu05FTyuYXXMpJUAkzgVzUdA11+8lG6eP6JgVbwu6nVEPbyIyI8VQoXM1n/qEjdHeRk7yQPFdECciJ81w4Re2jtZJJUmQWeyAaNz3nM/opi2Enk6DIbSNVGSQMzlu9uJXSVdHLbfZ0XKNxSLki3KUxA+8pwujVBrNd8N72qO1DKq1ypuCuzpSdUeV3jR/v3gT3XEdCVfsVsLcnSRvVh7Aa9U/vu9YKlNIcFkn3R6MOiRr5zGaLXdUwsdz9kIoshX6ZgQqYFuyPyHqiUpLmUlrMRcs9lLuSJ0qQGizVkv2u2m2tVbS+CahpuwYw5vfNMPzJBbICtXzej21m0WVKVGWY8VYEh5mBTbmIO0nis3E18kGqgyPI+k+yjsVTMccuqhumtUdTY6sGteZxBunzGIzOyE2Eg8QfRUh0SydhqzWs/Z/REKdo+5/RZ41IM7DmrFO1KhE0Das7uq5fXI2TyzQynaVxaLY4GAJnnl01TAL/AInImPJcNriNJ27kEFpOXeAO6c1ybw2Bzhy38NvsgAxWtMGBllpEqI23hzOfpCDOtJOkknYZPVSUnGZg+GXsgAr8RpdkBlkNV2HATnB3/qVVpku0I4iQM9uW1PXrQ0kS7MAQcydsT4oAndaQDofDU89/NI1wf2Y3k+g+qE1K0kumOBOXD9k9YXbLa0Z4vIz6QgAuwt1UdTeTBOzWOCoi3yBv3ceGSq1bxdOUA/mA9tPFAF0PEKnaKjQmp2w4MtNBs0QDtPe+Ci/PMjCOZy8sz4JMaVsBWGriLnjRz3uHJziR6q+Ah11MhjRwRELz5dnpx0jqmM1ZaJVZhROx0VqwxqJi+RK5Diikr2BJXIGVa/8A8Ps7dlSu1ruXxi7LxCMWqpjtb6NRrX0xQDw1zQQHY3AnfmI6JJKDNKIexLybINwfUAG4BxgDgEee3vHwPUApJLqPbOJ/lDAd137sEeOoUYSSVCJ0xyau470kkwImmTn1XTDPnsGxJJAFig4nbqiVGkBs2TmkkgCo2piMEDbs91zUoNAkCCN2XD3SSQBXDM44rn4IKSSAKryW5AmN2xQ1Kzs89AN23JJJAHFqrGAJ2DzzWN7T1S6tTYT3Q0GOLiQfIBJJTn0VxfoK2cQrISSWJ9noImsrc0doNySSW3F+Uedm/bJISSSVyJ//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xQTEhUUEhQUFBUXGBcXGRcVFBUXFxgXFxcWFhcUFBcYHCggGBolHBQVITEhJSkrLi4uFx8zODMsNygtLisBCgoKDg0OGxAQGiwkICQsLCwsLCwsLCwsLCwsLCwsLCwsLCwsLCwsLCwsLCwsLCwsLCwsLCwsLCwsLCwsLCwsLP/AABEIAQQAwgMBIgACEQEDEQH/xAAbAAABBQEBAAAAAAAAAAAAAAAFAAEDBAYCB//EAEYQAAEDAQUFBgQDBQYDCQAAAAEAAhEDBAUSITFBUWFxkQYigaGxwRMy0fAUUuFCYpKy8QcjcnOisyRTghUWJTNDY5PCw//EABkBAAMBAQEAAAAAAAAAAAAAAAABAwQCBf/EACIRAAICAgICAwEBAAAAAAAAAAABAhEDIRIxQVEEIjITYf/aAAwDAQACEQMRAD8A9WSSSUjSJJJPKALtn+UKRR2f5QpFoXRll2xJ0yZzkCHUVopscIeGkbnAEeaG3hfIZIETvWWvLtWBtk9AuHkSO1Bs1zKlKmSKbWNmJwgD03Ln/tmkDHxBI11PVeZVe0Di4jEQTvJ8s/uEMrWh7nGHGOfmpvMUWE9uoV2vEtIPIqC33VRrEGqwPIECZyB5Lyy4r2r0TLXYxtEk+ui9JuS/GV25ZOGrTqu4ZU9HE8biELFZGUmBlNuFomBzzKnSSVSYlxWpNeC1wDgdQRIK7SQBmrV2IszzIxs4Ndl4AquewND89T/T9FrUk7YjHn+z+l/zanRv0TM7A0wQRVfkQcw3YZWxSRYDJJJJDGSTpkCB8rkJSksxrHTrlOgZfs/yhSKKz/KFJK0Loyy7ETCyvaK/MPdbr95lEO0F5fDbhBzKwFaoalSB47yd3ALPmy19UWw472yO22okYqhMbANXcAFmrxrPccmNpt4mXHmdiP31a/ggBjWvqbS8nCBp3QBn4rPV2165zDAP3Z8pHus8fZpqyBlfQnMgwNMjnOvDLNErss7yZwN5lzifRP8A93HlozzGfj9woX2K0U827OJJ+nkm3fQ+FGgo0iMyMxu1HMbkQszoIc0w4aOb771m7k7QuL8FVpkbD671pKlPD32fKdRuO9cnLRs7jvsVBhqQH+R4o2CvN6VWQHNPiNh9lrez97/FGB3zjz/VasWW9MzZMdbQcSTBOtBESSSSAEkkkgBkkkkCEmTpIAFymlWPwvHyTGyHeFDgzRzj7IUlL+FO8JfhjwRxY+cfZas/yhR220hjSSlTqBogkSECv+1z3Qfsffku5S4xJKPKRnL8vCcT3HjyVa6aUNxHU+QGZ88uqqXwMRYz8zwTxa0zHj9USxQI4D9fUrA3bs2paA9spB9Y7xHQfZRazWQADJDLG7FVeeMLQ0BkkWiqQ7KK5qWYFWWrpOh2ZS+rpwxUaBIMnltRO7HAtg6RnyKvW5oLSEMuR2Qbzb/CfoQkTn0RgGnVI8HDY4bx+8PMIjZqxY4OBMjd1B8Qql9WcwHt+YCeeFdWCv8AEpteMjGY3H+q6Inot32kVGB3VWVluyVq+dmwQ4cnbPArUrfCXKNmScadCSSSXZyJJJJACSSTIEJJJJAHCUrlKUCHSlNKaUDKFsd3is3ej8z09/crQW094rLXw+DHFY8psh0gNao/ENH5WkxyB93K43Mnh9UOtb4qudwjq5o9x1Vy7qoOJZ/JYrXZSzJ3uPqtBRCzlO8HMc5raRdBI1ic9VNS7QOxYXUS3jIKaRWzTNCRVOzWrEAQobytjmDuDPimIvVqchBbK3BUcP3gf4mkH+UKgLbaHHvVWtH7ozVc2nBV71XHiBgcW96Z5B3VDSOd0aur3mneDPht8kKukBjn09mLLk7MKax2wEgbwR4hR1mgVpH7QHkSB/Mi9Ea2FLrqYK26Zb4HP1nqtXTru3lYy0kgteOBWqs9SQDvCrjkcyRc+M7eUvju3qIFKVa2c8UTfHdvS/EO3qJJFsOKJfxDt6f8Q7eoEk+TFxRP+JckoE6OTFxXouymlcp1czjykuUpQAMt7s3fexYe8LWHE8C5vSCtZ2jtGCnUdu+i85slaWvnXECf+pv6LBmezdjWiW8XRi4wfNh9j0Sum0fNz9gor1qw0HdA8DiEKvYH4SeJEcoCzt+S6VgntFbK4tT2U3YGQHB2EmcQDoEcyrd3UqxGL4lRxgQ17Q5rtZghjcGUazrtWmsVma/MidAiYswaMhCvHJGujj+cru2Q3IIJyI0MHYdoU19Ui75dYMc9iV36lXaueS4Xsq0efXjcRMEsqPfnixO7p0jAGuy2jzQWjcFanVY9uINaQSHukn80bpBIXrQpKKrYw4ZqjyaoisS5WZKhXIjPT+hPv4ogbTicDvBjnGIebUPvaymk4+XL79EMqW/BhcdGujqWkeRcs8b6O5xN8whzOXofsIrctY4A07MumSzd02j9nw8Dm09JHgjN11O85p5+sqsHsizRJwoWOyz6/VSgrQcHcpk0p5QAkk0p5TASSSSBHP8A2f8A+7W/+T6hL8Af+dW/ib7tVyUpWkzAyux9N9KKtRwdUwkOwQRgedjQdWhFJQ+8z37P/m//AJVVeJQBj+3daKZG8hYmx0v+Hc7a8uP8OX1W07ZsxMJ3FZS1N+GymzQNifGS71Xm53tnoYlpA69Hf8PO2G/6SD6Idd9omOfoi150/wDhj/iA8wFm7E+H7v1hTSuJROpHolx/JJ2lFq9UAb8kCu+tAACJNrLtJJFJMq2S8qTH4XOEkTE5q2+9KRdAJmMsjHXSeChdTpT3g3PfGanoOpjIFuXELpLRy7L1OtESunVQq1R4jZCrucjoSZTv4BzDvGY+i80tlsD2kCRnBB1GTh46r0i2nIyvJ7KDVqSPlLj0OacY27J5Z+DdXRbTgpuJ2BpneNPPyctfYK81GuH7QgrG/CDbPJyzGe6QRPLZ4ol2fvCXBp1B/r5+qmu7E1o9Is7u6FI1QWR2QVgrUSOpTymSlAh5TyuZSlMDqUyaUkCBXZPtF+K+KwjvUnEYtjmlzg08HQM1oViv7LbPFnqVNr6keDQPdxW0WkzFC8vns/8Amn/aqq+5ULy/8yz/AOaf9mqrxSAzV/DYdJk8hmsberZknaY9z7rWdoqkOd97f0CyrnhzmcO9zjMdSF5ubcj0MfRzfVOKZbuz6fqCsK9+EtdEZ58p+gW6vNksO9xwj/CAc+uI+KxVspS6BoTA4gAtnxkpQG+jZ3ZXEBWbxoFwlr3N5R7rHXBeEAMflsBPDYtnZ6ge0Qcwm/qUTtWDGWAHWq8HjhPkQrVO7WNEGo9x5tH8qLU7C1+oU7LsY3RoHgqqeujt5GDrNYAM2l/i4x0V0v3qV2SEXjeTWrhu2TBvbO9BRs74PecMLebsp8BJ8FjLgo5DmfIZeyqdpbc+taJce63IDYNp8Tl0R24rNDR96ruX1gZ0+WQ0d4UP7gAbR9Cqlx0S2uxvEHwgGEedTDrMd4A+nuE11WQCtj2ED0APooJ20ij1Zt7HoFYJ9VRsNpaXYARiABI3A6Jq98UWOLXPhw1EO66acVrSI2EgnVOteNNjBUc8Bh0dmRnxCkstrZUEscHAZGNh3EbE6AnlOqVG9KLnYG1Gl0kROpGsb9NitpgdJkydIQH/ALPHg2GnGwvB54yfQhaSVif7Ma0U69In5KvkRHqwraLQZijeJ/vLP/mO/wBmqrFStOQVa8Wy+jnmHOP+hw9CUJv28sJFKn8xHQaknwzKnOdI7jG2Ae19sjFhOZOHLnGqAWKoMTjsHd8MsugXd9mQBMkESeIKC/iMFnxbX1fHTb4lefLbN8VSDlS0GpIG6BwG0/e5BKlmBeYmGNJ6AmCiliqBrCdp7o9yhriRSqCO8e74YgCmhMG3fY8WNhn8w66TycidmtVShEy5v5h6O4pXbQipU3YPOGI3YaAdiyyMJyZ1jJLF2gZHzBWX9oWfmlCK/Z9szoeWXgpbNczRu6ITOmSWu9nPyYMt5VZthJBc4/fBEqdlaDpKe8jDCOCLEecXhZhm7e8j2C0VxZ02ng3781m7VVlz26w6ekSPTqtRcFOGNadrBHh9tXWV/UjjX2ZqbG6QW7CI65T6HwXVkeW1GYshBHIzn7dFTpmI5QiTGfEZI+YZ/wDUMj191GOijJLFaMFVtV3dFR7mklwzB+URqIIHVXbbUe601BRqU2v+CBDhiJILzAzyPVS3Y9lVgJa0xlBAMFFWUGziwtnfAnqt0ZJqzM4+AFWqUxd7MB7pNMd4iZxguB46q/Z6rXWqoWGWik0PLdMUkgTvieqIGzMIgsaRrGERO+F3SpNaIa0NG4AAeSdhRmrFaWtNmwubUY5xFNpAFWnII1BzA0MrVKtTsVNrsYpsDvzBoB6qwhuwSoeUk0pJADezvZhljqVHU3vc14AwujKDIgjXUhHkyS0GYHW6fjUSN7v5He8LEV7UfiWmptGQ5TkBzMdCtrelSH0+bvJq8/vwRUeG/K4ifWPNZPkSo1YFYNu52IFrjJzP1P8AKqFezyw09oOLxz0/iHRcfGLXBw2ZkdPbJEHYXEPadYPLjzygrI35NVeCOxUSWt3DI8Cf6ei4vuk6mMYz0J8JnqEbumAXAjUTGw8uqtXhZWVKZA3HnuI5/ou00cSuwDZnjvv3sbHCSyfRF7tdB8AgF3NIlpOYkRvj7HmjtijJct7O49Bd1MFVzREqXEuS5FnVCDEIv2thaTwRlolZXtDVLiQNJhNhRlrusBqVOZdJ2ZkST0KMPtAbUa9p7jWhrf8ADOviYK7sLAxpYfmfLnfusJMN5nU8IVSozJoGwt6bl03ZJKjUuqgiRzHqiV0Wnv4djsx7rLWGvLeLTHhsPt4IhYq+JuWTmmR7/fPgpnTWgtVvD8PW0yOZG8bY4rX2C1NqNDmmQRIKw9/M+NSFRoBczUcDo4EKbsHeJxmn+y5uMDcZhwV4SpkmtG9BXSjBXUqxwdSlK5lPKYh5STJIEVKt6VWuhzKR34aryR1pgeaiq3nUOkNHD6lUWBSQoTzSZohghHvZDaHl3zEnmVlbxqHH+7J66COq0lpOzryWSv61Auwtjj4buvks8tldIDV8nSdNPofZS2Sg7H3T3Yl27mOPqmtDg5hJ39SMvRaCz0mU7PiP7QLydp1A6Af6k29CAxvJ1J4Go1AOoG7kpq15GcbCYOo90EwPq1y+CGjjlH3Cr2CtjqFjSYnI7wIBP3vS4aHyVmlZVYSHxGI58+PBEaQIz80ErDvRq0Bw8Wn1yKK3d8gMyOPol4GHW5tHVWKVIFcWUhzBCf4RGi6sB3tgwNxWOvWkcuZPnP1Wya1Cr0sUiRqPuEnZ0jJ1W9/GNsg+AhNVZk7jBHh+hV5zQcUZEfM06jjy4+ihDMdMlurHQ4ctfIp35Jv0N2dol1R4/wAJ80YZYMLiRlG7hJ9k1y0gwk7/AE1ROk+Z45fXynqkpJs5doo2W14C0EQDlGwfu8sjCu9n7CGWovBhpaS2d5IkeqFOJ+M8fs5IjZqhHgR4ic/Jdp0c1ZuGuUjSs/Z65GhhE7NbZydlxV45EzmWNovJLkJ1QkdJkkkwAjVICq5cuKlZYjYDb2tuGfvgB6/ZWcfZC494TJknccojhnEK/awXPdx0/wBP6p3VhhMZ5+f3n0XNiM7etPCA1ue/OY/VaBg+LZqQGmhA1OGJHUKq2wfEqYdA3MnedvqimAU2YGZZZRs3nmZd5pvoV7M7fjhTpmkwDE7IkaAflG8x6oV2boAVQfygg9J/+qNPspq4ANZfPCHR02KzY7sZTeMOcSXHeSCAPUpXUaH5I7TSazL9ot0GySXEnmXFErrbLAYyOg3ShjaRMuqHMknw06ZIpYX4WgBJPZ14CF1O79RuwQfGEWDVQuqhhBO0/com0KiWhWROaq9UK1zEKvVagZk+0dk0ezuvaciPQ7wuLA/CKjgBqxzgOLSCB0CK3xT+nWQs7TtIbUeydQT4tMkeAc7+Bc96FINhoaRBkHQ8Dp6p3YhprnHODHmUO+LLgydWS3mDICKWKuHjC7Jw0J0PArhrdivQmUw7vFveG3b4HarVjp/LJBiQT5iQorRSLc9m8HMfUfeS7u+rnrizbnt1iD1C7RwwpTUsqjZ7QN+Ss4wdDPJdHdhe77RIg6j0VyUBsFaKg45dfsI5K0wdozzVM7SXMpLo4M896rueuX1VC56xM2FO1tyPCff6nyQ2x1NNwM+QH1Ra0U5CCtp4Xnc7yiZ9lyxpF6jk4EHMyOuZ91btewDaNfE5Dqh1avgA3+gG3xKks9o7pDtWkuG/CfvzTRzI7r1BRpiB3nZAHZtJdwTXVSijjcTm9ziTqYBHuh1utUuB2wIHEnIeSLWcf3bKexszx0J9CitCK7mSRlrsyyGxqL2KygQI4qGwWWe8RrsRaz000qOiak3JWGBRBSNK7EO5qr1GqwAuHhJgZTtTaC1sN1MDrkshTaceL8p6j3nPqth2lpS6nzJ8Yy90L/AQA7Ycj1Meq45UdNWV30S5uJnzCKjOIGrTxGkK+HhzRUaJB1jUcOYzSoUy3LZMg7jy3Haonn4Dy4CabtW+scUJ2cNUXqVpxNyM/e3iu7sdNR2wxPgCDnxVZ9EOHxKZkHz4Hip7HWAJPAz9ULsT6ILO4gug5Ek+MmfvgrtmtM5DJwzy996H3PVxCTqQ6R+8BJ/l81fp0xjY4cQfFNoaClN8EHkVpw6c1lZWsulrXUWGM4joY9lpwq9Ecz47GSVz4DdydaP5sh/RHnFotYCgoWwHahFss9Wo1z2DuiduZjXCNqFWWy1AQ5rjOsGY5LFwtGzlRuxmPBDWMl0bQPWZT3fbgRx2jirdGlmTvUnE7sD26h32jZDfTTquq1ItLSTq33LSPTqib7PjLcpPy+49VJfNnkUgBBwvb4wD7JxWjlvYG/Cd5rt3qJRKxNzjfIHXXxzKp2Cu45QCdSNw+/RGLlaKmQyI2HWRs5pLsb0FaTIAVlrE7aRGREEKSFWgshe1c03b1K4KvVC5YywCuHlcUakp3tBI4I8CQKvyyF7e7m5veHhqPNUrAQ4RsORC0RCD3ldueOn3XbY0PMLho6K1os5ZmBiah7ng5H5Tv2H2V4VasSIO8EeoVG0w/wCZuB28aT7LkdFOgHMqAMMAnNp0IOwjnGYVq0tlzXDu7C3eInLqmbZ3tLTUbH5TtKmr08YboYqMPgIBXV+ybK9kolhd/wBZ8j9UTY/TwKrWh0B/jHiYXVmdGSYIIly1HZmpNIjc4+gKx5ctP2Rf3H/4h6fotPx39iPyF9DQSkuMSS2mEwmCBllGxA7XZsFTL5XZjhvC0EqheNOW8s/qsDR6KBfwYdiHijNmdkqLNFo7hu2Bjf4Ddx5pQi5OgnNRRWs/93UGIZOz/Tmr1/2DE1j2GTPqCJRC0XcH5nZorbLL3AFRYateCDy9M87uy7nstDhE5Akf14FG6N3llQiCJzG/7+iMWewn8RUcRl3QOOWqvW+z6OAzb6Lj+Ojt5tk93vFWn3wC5uR9iPBRVrvIkt2Zwct+insVMA5aEf09VddO/LitCgmtkObi9AGvTLQJgTs2qnVC0VexNcM9d+0IPa7ue3Md4efTapTxNdGjHmT7BDHw+Faa5Dbe7C4c1bs1SVl/w0/6XGrmonc6FLQsD3690cdfAKsY30TlJLsE1bPiPcnFw28CNqIusTSGtrUwC0ROw+P1Rmy2RrPlHidSnrU5mdpV44a7M0819GCvwOa4UjmBmCdY3eGfkq1IYR5rTXpd2JzTrGWe5Zisw5xsnyk+yy5YNSL45pxKbKmIEHl5/oFepNgBCaFeXCTgdpGw8kXpGQuFoqdErTdkHd2pzHoVmEe7OVMLHnj7LTg/RD5H4DzrRmkgb7bmeaS2mIpKKsF2VJSol2Sxm0rXTdozc4yGkQOG9y1NmModSo4GmOE9f1V2wvzCtjSSM+Vty2FgpmhVaRVphVCQ7aYmU5YuwmKdAQ0GYSRu05FTyuYXXMpJUAkzgVzUdA11+8lG6eP6JgVbwu6nVEPbyIyI8VQoXM1n/qEjdHeRk7yQPFdECciJ81w4Re2jtZJJUmQWeyAaNz3nM/opi2Enk6DIbSNVGSQMzlu9uJXSVdHLbfZ0XKNxSLki3KUxA+8pwujVBrNd8N72qO1DKq1ypuCuzpSdUeV3jR/v3gT3XEdCVfsVsLcnSRvVh7Aa9U/vu9YKlNIcFkn3R6MOiRr5zGaLXdUwsdz9kIoshX6ZgQqYFuyPyHqiUpLmUlrMRcs9lLuSJ0qQGizVkv2u2m2tVbS+CahpuwYw5vfNMPzJBbICtXzej21m0WVKVGWY8VYEh5mBTbmIO0nis3E18kGqgyPI+k+yjsVTMccuqhumtUdTY6sGteZxBunzGIzOyE2Eg8QfRUh0SydhqzWs/Z/REKdo+5/RZ41IM7DmrFO1KhE0Das7uq5fXI2TyzQynaVxaLY4GAJnnl01TAL/AInImPJcNriNJ27kEFpOXeAO6c1ybw2Bzhy38NvsgAxWtMGBllpEqI23hzOfpCDOtJOkknYZPVSUnGZg+GXsgAr8RpdkBlkNV2HATnB3/qVVpku0I4iQM9uW1PXrQ0kS7MAQcydsT4oAndaQDofDU89/NI1wf2Y3k+g+qE1K0kumOBOXD9k9YXbLa0Z4vIz6QgAuwt1UdTeTBOzWOCoi3yBv3ceGSq1bxdOUA/mA9tPFAF0PEKnaKjQmp2w4MtNBs0QDtPe+Ci/PMjCOZy8sz4JMaVsBWGriLnjRz3uHJziR6q+Ah11MhjRwRELz5dnpx0jqmM1ZaJVZhROx0VqwxqJi+RK5Diikr2BJXIGVa/8A8Ps7dlSu1ruXxi7LxCMWqpjtb6NRrX0xQDw1zQQHY3AnfmI6JJKDNKIexLybINwfUAG4BxgDgEee3vHwPUApJLqPbOJ/lDAd137sEeOoUYSSVCJ0xyau470kkwImmTn1XTDPnsGxJJAFig4nbqiVGkBs2TmkkgCo2piMEDbs91zUoNAkCCN2XD3SSQBXDM44rn4IKSSAKryW5AmN2xQ1Kzs89AN23JJJAHFqrGAJ2DzzWN7T1S6tTYT3Q0GOLiQfIBJJTn0VxfoK2cQrISSWJ9noImsrc0doNySSW3F+Uedm/bJISSSVyJ//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dailyhiit.com/hiit-blog/wp-content/uploads/2013/11/jennifer-lawrence-boyfrien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1905000"/>
            <a:ext cx="2359530" cy="34648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29000" y="1828800"/>
            <a:ext cx="2654775" cy="3388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19800" y="1905000"/>
            <a:ext cx="2539909" cy="3486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8351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additive="base">
                                        <p:cTn id="11" dur="500" fill="hold"/>
                                        <p:tgtEl>
                                          <p:spTgt spid="1035"/>
                                        </p:tgtEl>
                                        <p:attrNameLst>
                                          <p:attrName>ppt_x</p:attrName>
                                        </p:attrNameLst>
                                      </p:cBhvr>
                                      <p:tavLst>
                                        <p:tav tm="0">
                                          <p:val>
                                            <p:strVal val="#ppt_x"/>
                                          </p:val>
                                        </p:tav>
                                        <p:tav tm="100000">
                                          <p:val>
                                            <p:strVal val="#ppt_x"/>
                                          </p:val>
                                        </p:tav>
                                      </p:tavLst>
                                    </p:anim>
                                    <p:anim calcmode="lin" valueType="num">
                                      <p:cBhvr additive="base">
                                        <p:cTn id="12" dur="500" fill="hold"/>
                                        <p:tgtEl>
                                          <p:spTgt spid="10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anim calcmode="lin" valueType="num">
                                      <p:cBhvr additive="base">
                                        <p:cTn id="15" dur="500" fill="hold"/>
                                        <p:tgtEl>
                                          <p:spTgt spid="1036"/>
                                        </p:tgtEl>
                                        <p:attrNameLst>
                                          <p:attrName>ppt_x</p:attrName>
                                        </p:attrNameLst>
                                      </p:cBhvr>
                                      <p:tavLst>
                                        <p:tav tm="0">
                                          <p:val>
                                            <p:strVal val="#ppt_x"/>
                                          </p:val>
                                        </p:tav>
                                        <p:tav tm="100000">
                                          <p:val>
                                            <p:strVal val="#ppt_x"/>
                                          </p:val>
                                        </p:tav>
                                      </p:tavLst>
                                    </p:anim>
                                    <p:anim calcmode="lin" valueType="num">
                                      <p:cBhvr additive="base">
                                        <p:cTn id="16"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 Talk Grade</a:t>
            </a:r>
            <a:endParaRPr lang="en-US" dirty="0"/>
          </a:p>
        </p:txBody>
      </p:sp>
      <p:sp>
        <p:nvSpPr>
          <p:cNvPr id="3" name="Content Placeholder 2"/>
          <p:cNvSpPr>
            <a:spLocks noGrp="1"/>
          </p:cNvSpPr>
          <p:nvPr>
            <p:ph idx="1"/>
          </p:nvPr>
        </p:nvSpPr>
        <p:spPr/>
        <p:txBody>
          <a:bodyPr/>
          <a:lstStyle/>
          <a:p>
            <a:r>
              <a:rPr lang="en-US" dirty="0" smtClean="0"/>
              <a:t>Here is the breakdown for how you were graded on the Bear Talk participation. </a:t>
            </a:r>
          </a:p>
          <a:p>
            <a:pPr lvl="1"/>
            <a:r>
              <a:rPr lang="en-US" dirty="0" smtClean="0"/>
              <a:t>If you spoke: </a:t>
            </a:r>
          </a:p>
          <a:p>
            <a:pPr lvl="2"/>
            <a:r>
              <a:rPr lang="en-US" dirty="0" smtClean="0"/>
              <a:t>0 times = 50%</a:t>
            </a:r>
          </a:p>
          <a:p>
            <a:pPr lvl="2"/>
            <a:r>
              <a:rPr lang="en-US" dirty="0" smtClean="0"/>
              <a:t>1 time = 70%</a:t>
            </a:r>
          </a:p>
          <a:p>
            <a:pPr lvl="2"/>
            <a:r>
              <a:rPr lang="en-US" dirty="0" smtClean="0"/>
              <a:t>2 times = 85%</a:t>
            </a:r>
          </a:p>
          <a:p>
            <a:pPr lvl="2"/>
            <a:r>
              <a:rPr lang="en-US" dirty="0" smtClean="0"/>
              <a:t>3 times = 100%</a:t>
            </a:r>
          </a:p>
          <a:p>
            <a:pPr lvl="1"/>
            <a:r>
              <a:rPr lang="en-US" dirty="0" smtClean="0"/>
              <a:t>Your grade fluctuates slightly up or down from this base grade based on the quality of your comments and your general behavior in the circle.</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Timesheets and pass back papers (5 min)</a:t>
            </a:r>
          </a:p>
          <a:p>
            <a:r>
              <a:rPr lang="en-US" dirty="0" smtClean="0"/>
              <a:t>Peer Edit Rough Drafts (45 min)</a:t>
            </a:r>
          </a:p>
          <a:p>
            <a:pPr lvl="1"/>
            <a:r>
              <a:rPr lang="en-US" dirty="0" smtClean="0"/>
              <a:t>Read and annotate the paper, giving comments on positives AND negatives</a:t>
            </a:r>
          </a:p>
          <a:p>
            <a:pPr lvl="1"/>
            <a:r>
              <a:rPr lang="en-US" dirty="0" smtClean="0"/>
              <a:t>Complete the peer Review sheet</a:t>
            </a:r>
          </a:p>
          <a:p>
            <a:r>
              <a:rPr lang="en-US" dirty="0" smtClean="0"/>
              <a:t>Finish seminar (rest of class)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Agenda</a:t>
            </a:r>
            <a:endParaRPr lang="en-US" dirty="0"/>
          </a:p>
        </p:txBody>
      </p:sp>
      <p:sp>
        <p:nvSpPr>
          <p:cNvPr id="3" name="Content Placeholder 2"/>
          <p:cNvSpPr>
            <a:spLocks noGrp="1"/>
          </p:cNvSpPr>
          <p:nvPr>
            <p:ph idx="1"/>
          </p:nvPr>
        </p:nvSpPr>
        <p:spPr/>
        <p:txBody>
          <a:bodyPr/>
          <a:lstStyle/>
          <a:p>
            <a:r>
              <a:rPr lang="en-US" dirty="0" smtClean="0"/>
              <a:t>Warm up (10 min)</a:t>
            </a:r>
          </a:p>
          <a:p>
            <a:r>
              <a:rPr lang="en-US" dirty="0" smtClean="0"/>
              <a:t>Timesheets and pass back papers (5 min)</a:t>
            </a:r>
          </a:p>
          <a:p>
            <a:r>
              <a:rPr lang="en-US" dirty="0" smtClean="0"/>
              <a:t>Independent reading (30 min)</a:t>
            </a:r>
          </a:p>
          <a:p>
            <a:pPr lvl="1"/>
            <a:r>
              <a:rPr lang="en-US" dirty="0" smtClean="0"/>
              <a:t>Individual conferences </a:t>
            </a:r>
          </a:p>
          <a:p>
            <a:r>
              <a:rPr lang="en-US" dirty="0" smtClean="0"/>
              <a:t>Work on Study Guide to review for test tomorrow! (35 min)</a:t>
            </a:r>
          </a:p>
          <a:p>
            <a:r>
              <a:rPr lang="en-US" dirty="0" smtClean="0"/>
              <a:t>Finish Film if there is time </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Friday 4/20</a:t>
            </a:r>
            <a:endParaRPr lang="en-US" dirty="0"/>
          </a:p>
        </p:txBody>
      </p:sp>
      <p:sp>
        <p:nvSpPr>
          <p:cNvPr id="3" name="Content Placeholder 2"/>
          <p:cNvSpPr>
            <a:spLocks noGrp="1"/>
          </p:cNvSpPr>
          <p:nvPr>
            <p:ph idx="1"/>
          </p:nvPr>
        </p:nvSpPr>
        <p:spPr/>
        <p:txBody>
          <a:bodyPr>
            <a:normAutofit/>
          </a:bodyPr>
          <a:lstStyle/>
          <a:p>
            <a:r>
              <a:rPr lang="en-US" sz="4000" dirty="0" smtClean="0"/>
              <a:t>Complete the grammar handout you picked up on your way in.</a:t>
            </a: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619003782"/>
              </p:ext>
            </p:extLst>
          </p:nvPr>
        </p:nvGraphicFramePr>
        <p:xfrm>
          <a:off x="0" y="0"/>
          <a:ext cx="9144005" cy="6857999"/>
        </p:xfrm>
        <a:graphic>
          <a:graphicData uri="http://schemas.openxmlformats.org/drawingml/2006/table">
            <a:tbl>
              <a:tblPr firstRow="1" bandRow="1">
                <a:tableStyleId>{5C22544A-7EE6-4342-B048-85BDC9FD1C3A}</a:tableStyleId>
              </a:tblPr>
              <a:tblGrid>
                <a:gridCol w="838200"/>
                <a:gridCol w="746760"/>
                <a:gridCol w="746760"/>
                <a:gridCol w="746760"/>
                <a:gridCol w="746760"/>
                <a:gridCol w="746760"/>
                <a:gridCol w="990600"/>
                <a:gridCol w="716281"/>
                <a:gridCol w="716281"/>
                <a:gridCol w="716281"/>
                <a:gridCol w="716281"/>
                <a:gridCol w="716281"/>
              </a:tblGrid>
              <a:tr h="329662">
                <a:tc>
                  <a:txBody>
                    <a:bodyPr/>
                    <a:lstStyle/>
                    <a:p>
                      <a:endParaRPr lang="en-US" sz="1400" dirty="0"/>
                    </a:p>
                  </a:txBody>
                  <a:tcPr/>
                </a:tc>
                <a:tc>
                  <a:txBody>
                    <a:bodyPr/>
                    <a:lstStyle/>
                    <a:p>
                      <a:r>
                        <a:rPr lang="en-US" sz="1400" dirty="0" smtClean="0"/>
                        <a:t>M</a:t>
                      </a:r>
                      <a:endParaRPr lang="en-US" sz="1400" dirty="0"/>
                    </a:p>
                  </a:txBody>
                  <a:tcPr/>
                </a:tc>
                <a:tc>
                  <a:txBody>
                    <a:bodyPr/>
                    <a:lstStyle/>
                    <a:p>
                      <a:r>
                        <a:rPr lang="en-US" sz="1400" dirty="0" smtClean="0"/>
                        <a:t>T</a:t>
                      </a:r>
                      <a:endParaRPr lang="en-US" sz="1400" dirty="0"/>
                    </a:p>
                  </a:txBody>
                  <a:tcPr/>
                </a:tc>
                <a:tc>
                  <a:txBody>
                    <a:bodyPr/>
                    <a:lstStyle/>
                    <a:p>
                      <a:r>
                        <a:rPr lang="en-US" sz="1400" b="0" dirty="0" smtClean="0"/>
                        <a:t>W</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a:t>
                      </a:r>
                    </a:p>
                  </a:txBody>
                  <a:tcPr/>
                </a:tc>
                <a:tc>
                  <a:txBody>
                    <a:bodyPr/>
                    <a:lstStyle/>
                    <a:p>
                      <a:r>
                        <a:rPr lang="en-US" sz="1400" dirty="0" smtClean="0"/>
                        <a:t>F</a:t>
                      </a:r>
                      <a:endParaRPr lang="en-US" sz="1400" dirty="0"/>
                    </a:p>
                  </a:txBody>
                  <a:tcPr/>
                </a:tc>
                <a:tc>
                  <a:txBody>
                    <a:bodyPr/>
                    <a:lstStyle/>
                    <a:p>
                      <a:endParaRPr lang="en-US" sz="1400" dirty="0"/>
                    </a:p>
                  </a:txBody>
                  <a:tcPr/>
                </a:tc>
                <a:tc>
                  <a:txBody>
                    <a:bodyPr/>
                    <a:lstStyle/>
                    <a:p>
                      <a:r>
                        <a:rPr lang="en-US" sz="1400" dirty="0" smtClean="0"/>
                        <a:t>M</a:t>
                      </a:r>
                      <a:endParaRPr lang="en-US" sz="1400" dirty="0"/>
                    </a:p>
                  </a:txBody>
                  <a:tcPr/>
                </a:tc>
                <a:tc>
                  <a:txBody>
                    <a:bodyPr/>
                    <a:lstStyle/>
                    <a:p>
                      <a:r>
                        <a:rPr lang="en-US" sz="1400" dirty="0" smtClean="0"/>
                        <a:t>T</a:t>
                      </a:r>
                      <a:endParaRPr lang="en-US" sz="1400" dirty="0"/>
                    </a:p>
                  </a:txBody>
                  <a:tcPr/>
                </a:tc>
                <a:tc>
                  <a:txBody>
                    <a:bodyPr/>
                    <a:lstStyle/>
                    <a:p>
                      <a:r>
                        <a:rPr lang="en-US" sz="1400" dirty="0" smtClean="0"/>
                        <a:t>W</a:t>
                      </a:r>
                      <a:endParaRPr lang="en-US" sz="1400" dirty="0"/>
                    </a:p>
                  </a:txBody>
                  <a:tcPr/>
                </a:tc>
                <a:tc>
                  <a:txBody>
                    <a:bodyPr/>
                    <a:lstStyle/>
                    <a:p>
                      <a:r>
                        <a:rPr lang="en-US" sz="1400" dirty="0" smtClean="0"/>
                        <a:t>H</a:t>
                      </a:r>
                      <a:endParaRPr lang="en-US" sz="1400" dirty="0"/>
                    </a:p>
                  </a:txBody>
                  <a:tcPr/>
                </a:tc>
                <a:tc>
                  <a:txBody>
                    <a:bodyPr/>
                    <a:lstStyle/>
                    <a:p>
                      <a:r>
                        <a:rPr lang="en-US" sz="1400" dirty="0" smtClean="0"/>
                        <a:t>F</a:t>
                      </a:r>
                      <a:endParaRPr lang="en-US" sz="1400" dirty="0"/>
                    </a:p>
                  </a:txBody>
                  <a:tcPr/>
                </a:tc>
              </a:tr>
              <a:tr h="497326">
                <a:tc>
                  <a:txBody>
                    <a:bodyPr/>
                    <a:lstStyle/>
                    <a:p>
                      <a:r>
                        <a:rPr lang="en-US" sz="1400" dirty="0" smtClean="0"/>
                        <a:t>Michael </a:t>
                      </a:r>
                      <a:endParaRPr lang="en-US" sz="1400" dirty="0"/>
                    </a:p>
                  </a:txBody>
                  <a:tcPr/>
                </a:tc>
                <a:tc>
                  <a:txBody>
                    <a:bodyPr/>
                    <a:lstStyle/>
                    <a:p>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Megan M</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+2H</a:t>
                      </a:r>
                      <a:endParaRPr lang="en-US" dirty="0"/>
                    </a:p>
                  </a:txBody>
                  <a:tcPr/>
                </a:tc>
                <a:tc>
                  <a:txBody>
                    <a:bodyPr/>
                    <a:lstStyle/>
                    <a:p>
                      <a:r>
                        <a:rPr lang="en-US" dirty="0" smtClean="0"/>
                        <a:t>+3H</a:t>
                      </a:r>
                      <a:endParaRPr lang="en-US" dirty="0"/>
                    </a:p>
                  </a:txBody>
                  <a:tcPr/>
                </a:tc>
                <a:tc>
                  <a:txBody>
                    <a:bodyPr/>
                    <a:lstStyle/>
                    <a:p>
                      <a:endParaRPr lang="en-US" dirty="0"/>
                    </a:p>
                  </a:txBody>
                  <a:tcPr/>
                </a:tc>
              </a:tr>
              <a:tr h="497326">
                <a:tc>
                  <a:txBody>
                    <a:bodyPr/>
                    <a:lstStyle/>
                    <a:p>
                      <a:r>
                        <a:rPr lang="en-US" sz="1400" dirty="0" smtClean="0"/>
                        <a:t>Jessica</a:t>
                      </a:r>
                      <a:r>
                        <a:rPr lang="en-US" sz="1400" baseline="0" dirty="0" smtClean="0"/>
                        <a:t> </a:t>
                      </a:r>
                      <a:endParaRPr lang="en-US" sz="1400" dirty="0"/>
                    </a:p>
                  </a:txBody>
                  <a:tcPr/>
                </a:tc>
                <a:tc>
                  <a:txBody>
                    <a:bodyPr/>
                    <a:lstStyle/>
                    <a:p>
                      <a:endParaRPr lang="en-US" dirty="0"/>
                    </a:p>
                  </a:txBody>
                  <a:tcPr/>
                </a:tc>
                <a:tc>
                  <a:txBody>
                    <a:bodyPr/>
                    <a:lstStyle/>
                    <a:p>
                      <a:endParaRPr lang="en-US" dirty="0"/>
                    </a:p>
                  </a:txBody>
                  <a:tcPr/>
                </a:tc>
                <a:tc>
                  <a:txBody>
                    <a:bodyPr/>
                    <a:lstStyle/>
                    <a:p>
                      <a:r>
                        <a:rPr lang="en-US" b="0" dirty="0" smtClean="0"/>
                        <a:t>ABS</a:t>
                      </a:r>
                      <a:endParaRPr lang="en-US" b="0" dirty="0"/>
                    </a:p>
                  </a:txBody>
                  <a:tcPr/>
                </a:tc>
                <a:tc>
                  <a:txBody>
                    <a:bodyPr/>
                    <a:lstStyle/>
                    <a:p>
                      <a:endParaRPr lang="en-US" dirty="0"/>
                    </a:p>
                  </a:txBody>
                  <a:tcPr/>
                </a:tc>
                <a:tc>
                  <a:txBody>
                    <a:bodyPr/>
                    <a:lstStyle/>
                    <a:p>
                      <a:endParaRPr lang="en-US" dirty="0"/>
                    </a:p>
                  </a:txBody>
                  <a:tcPr/>
                </a:tc>
                <a:tc>
                  <a:txBody>
                    <a:bodyPr/>
                    <a:lstStyle/>
                    <a:p>
                      <a:r>
                        <a:rPr lang="en-US" sz="1600" dirty="0" smtClean="0"/>
                        <a:t>Max </a:t>
                      </a:r>
                      <a:endParaRPr lang="en-US" sz="1600" dirty="0"/>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+1H</a:t>
                      </a:r>
                    </a:p>
                  </a:txBody>
                  <a:tcPr/>
                </a:tc>
                <a:tc>
                  <a:txBody>
                    <a:bodyPr/>
                    <a:lstStyle/>
                    <a:p>
                      <a:r>
                        <a:rPr lang="en-US" dirty="0" smtClean="0"/>
                        <a:t>+1H</a:t>
                      </a:r>
                      <a:endParaRPr lang="en-US" dirty="0"/>
                    </a:p>
                  </a:txBody>
                  <a:tcPr/>
                </a:tc>
                <a:tc>
                  <a:txBody>
                    <a:bodyPr/>
                    <a:lstStyle/>
                    <a:p>
                      <a:endParaRPr lang="en-US" dirty="0"/>
                    </a:p>
                  </a:txBody>
                  <a:tcPr/>
                </a:tc>
              </a:tr>
              <a:tr h="497326">
                <a:tc>
                  <a:txBody>
                    <a:bodyPr/>
                    <a:lstStyle/>
                    <a:p>
                      <a:r>
                        <a:rPr lang="en-US" sz="1400" dirty="0" smtClean="0"/>
                        <a:t>Laura </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Allison </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+2H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Marissa </a:t>
                      </a:r>
                      <a:endParaRPr lang="en-US" sz="1400" dirty="0"/>
                    </a:p>
                  </a:txBody>
                  <a:tcPr/>
                </a:tc>
                <a:tc>
                  <a:txBody>
                    <a:bodyPr/>
                    <a:lstStyle/>
                    <a:p>
                      <a:r>
                        <a:rPr lang="en-US" dirty="0" smtClean="0"/>
                        <a:t>+3</a:t>
                      </a:r>
                      <a:endParaRPr lang="en-US" dirty="0"/>
                    </a:p>
                  </a:txBody>
                  <a:tcPr/>
                </a:tc>
                <a:tc>
                  <a:txBody>
                    <a:bodyPr/>
                    <a:lstStyle/>
                    <a:p>
                      <a:endParaRPr lang="en-US" dirty="0"/>
                    </a:p>
                  </a:txBody>
                  <a:tcPr/>
                </a:tc>
                <a:tc>
                  <a:txBody>
                    <a:bodyPr/>
                    <a:lstStyle/>
                    <a:p>
                      <a:r>
                        <a:rPr lang="en-US" b="0" dirty="0" smtClean="0"/>
                        <a:t>ABS</a:t>
                      </a:r>
                      <a:endParaRPr lang="en-US" b="0" dirty="0"/>
                    </a:p>
                  </a:txBody>
                  <a:tcPr/>
                </a:tc>
                <a:tc>
                  <a:txBody>
                    <a:bodyPr/>
                    <a:lstStyle/>
                    <a:p>
                      <a:endParaRPr lang="en-US" b="0" dirty="0"/>
                    </a:p>
                  </a:txBody>
                  <a:tcPr/>
                </a:tc>
                <a:tc>
                  <a:txBody>
                    <a:bodyPr/>
                    <a:lstStyle/>
                    <a:p>
                      <a:endParaRPr lang="en-US" b="0" dirty="0"/>
                    </a:p>
                  </a:txBody>
                  <a:tcPr/>
                </a:tc>
                <a:tc>
                  <a:txBody>
                    <a:bodyPr/>
                    <a:lstStyle/>
                    <a:p>
                      <a:r>
                        <a:rPr lang="en-US" sz="1600" dirty="0" smtClean="0"/>
                        <a:t>Alberto </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+3H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Thom</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dirty="0" smtClean="0"/>
                        <a:t>+1H</a:t>
                      </a:r>
                      <a:endParaRPr lang="en-US" dirty="0"/>
                    </a:p>
                  </a:txBody>
                  <a:tcPr/>
                </a:tc>
                <a:tc>
                  <a:txBody>
                    <a:bodyPr/>
                    <a:lstStyle/>
                    <a:p>
                      <a:endParaRPr lang="en-US" dirty="0"/>
                    </a:p>
                  </a:txBody>
                  <a:tcPr/>
                </a:tc>
                <a:tc>
                  <a:txBody>
                    <a:bodyPr/>
                    <a:lstStyle/>
                    <a:p>
                      <a:r>
                        <a:rPr lang="en-US" sz="1600" dirty="0" smtClean="0"/>
                        <a:t>Kayla </a:t>
                      </a:r>
                      <a:endParaRPr lang="en-US" sz="1600"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b="0" dirty="0" smtClean="0"/>
                        <a:t>H</a:t>
                      </a:r>
                      <a:endParaRPr lang="en-US" b="0" dirty="0"/>
                    </a:p>
                  </a:txBody>
                  <a:tcPr/>
                </a:tc>
                <a:tc>
                  <a:txBody>
                    <a:bodyPr/>
                    <a:lstStyle/>
                    <a:p>
                      <a:endParaRPr lang="en-US" b="0" dirty="0"/>
                    </a:p>
                  </a:txBody>
                  <a:tcPr/>
                </a:tc>
              </a:tr>
              <a:tr h="497326">
                <a:tc>
                  <a:txBody>
                    <a:bodyPr/>
                    <a:lstStyle/>
                    <a:p>
                      <a:r>
                        <a:rPr lang="en-US" sz="1400" dirty="0" smtClean="0"/>
                        <a:t>Hunter </a:t>
                      </a:r>
                      <a:endParaRPr lang="en-US" sz="1400"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err="1" smtClean="0"/>
                        <a:t>Dilan</a:t>
                      </a:r>
                      <a:r>
                        <a:rPr lang="en-US" sz="1600" baseline="0" dirty="0" smtClean="0"/>
                        <a:t> </a:t>
                      </a:r>
                      <a:endParaRPr lang="en-US" sz="1600"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Charlie C</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endParaRPr lang="en-US" dirty="0"/>
                    </a:p>
                  </a:txBody>
                  <a:tcPr/>
                </a:tc>
                <a:tc>
                  <a:txBody>
                    <a:bodyPr/>
                    <a:lstStyle/>
                    <a:p>
                      <a:endParaRPr lang="en-US" dirty="0"/>
                    </a:p>
                  </a:txBody>
                  <a:tcPr/>
                </a:tc>
                <a:tc>
                  <a:txBody>
                    <a:bodyPr/>
                    <a:lstStyle/>
                    <a:p>
                      <a:r>
                        <a:rPr lang="en-US" sz="1600" dirty="0" smtClean="0"/>
                        <a:t>Morgan </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H</a:t>
                      </a:r>
                      <a:endParaRPr lang="en-US" dirty="0"/>
                    </a:p>
                  </a:txBody>
                  <a:tcPr/>
                </a:tc>
                <a:tc>
                  <a:txBody>
                    <a:bodyPr/>
                    <a:lstStyle/>
                    <a:p>
                      <a:endParaRPr lang="en-US" dirty="0"/>
                    </a:p>
                  </a:txBody>
                  <a:tcPr/>
                </a:tc>
              </a:tr>
              <a:tr h="560425">
                <a:tc>
                  <a:txBody>
                    <a:bodyPr/>
                    <a:lstStyle/>
                    <a:p>
                      <a:r>
                        <a:rPr lang="en-US" sz="1400" dirty="0" smtClean="0"/>
                        <a:t>Meghan C</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+2H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Jodi S</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Brendan </a:t>
                      </a:r>
                      <a:endParaRPr lang="en-US" sz="1400" dirty="0"/>
                    </a:p>
                  </a:txBody>
                  <a:tcPr/>
                </a:tc>
                <a:tc>
                  <a:txBody>
                    <a:bodyPr/>
                    <a:lstStyle/>
                    <a:p>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Brandon</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Jena </a:t>
                      </a:r>
                      <a:endParaRPr lang="en-US" sz="1400" dirty="0"/>
                    </a:p>
                  </a:txBody>
                  <a:tcPr/>
                </a:tc>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Cassidy </a:t>
                      </a:r>
                      <a:endParaRPr lang="en-US" sz="1600"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+1H</a:t>
                      </a:r>
                      <a:endParaRPr lang="en-US" dirty="0"/>
                    </a:p>
                  </a:txBody>
                  <a:tcPr/>
                </a:tc>
                <a:tc>
                  <a:txBody>
                    <a:bodyPr/>
                    <a:lstStyle/>
                    <a:p>
                      <a:endParaRPr lang="en-US" dirty="0"/>
                    </a:p>
                  </a:txBody>
                  <a:tcPr/>
                </a:tc>
              </a:tr>
              <a:tr h="497326">
                <a:tc>
                  <a:txBody>
                    <a:bodyPr/>
                    <a:lstStyle/>
                    <a:p>
                      <a:r>
                        <a:rPr lang="en-US" sz="1400" dirty="0" smtClean="0"/>
                        <a:t>Brianna </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+3H</a:t>
                      </a:r>
                      <a:endParaRPr lang="en-US" b="0" dirty="0"/>
                    </a:p>
                  </a:txBody>
                  <a:tcPr/>
                </a:tc>
                <a:tc>
                  <a:txBody>
                    <a:bodyPr/>
                    <a:lstStyle/>
                    <a:p>
                      <a:endParaRPr lang="en-US" dirty="0"/>
                    </a:p>
                  </a:txBody>
                  <a:tcPr/>
                </a:tc>
                <a:tc>
                  <a:txBody>
                    <a:bodyPr/>
                    <a:lstStyle/>
                    <a:p>
                      <a:endParaRPr lang="en-US" dirty="0"/>
                    </a:p>
                  </a:txBody>
                  <a:tcPr/>
                </a:tc>
                <a:tc>
                  <a:txBody>
                    <a:bodyPr/>
                    <a:lstStyle/>
                    <a:p>
                      <a:r>
                        <a:rPr lang="en-US" sz="1600" dirty="0" smtClean="0"/>
                        <a:t>Tim</a:t>
                      </a:r>
                      <a:r>
                        <a:rPr lang="en-US" sz="1600" baseline="0" dirty="0" smtClean="0"/>
                        <a:t> </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+1H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Kylee </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b="0" dirty="0" smtClean="0"/>
                        <a:t>H</a:t>
                      </a:r>
                      <a:endParaRPr lang="en-US" b="0" dirty="0"/>
                    </a:p>
                  </a:txBody>
                  <a:tcPr/>
                </a:tc>
                <a:tc>
                  <a:txBody>
                    <a:bodyPr/>
                    <a:lstStyle/>
                    <a:p>
                      <a:r>
                        <a:rPr lang="en-US" dirty="0" smtClean="0"/>
                        <a:t>H</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Camry </a:t>
                      </a:r>
                    </a:p>
                  </a:txBody>
                  <a:tcPr/>
                </a:tc>
                <a:tc>
                  <a:txBody>
                    <a:bodyPr/>
                    <a:lstStyle/>
                    <a:p>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H</a:t>
                      </a:r>
                      <a:endParaRPr lang="en-US" dirty="0"/>
                    </a:p>
                  </a:txBody>
                  <a:tcPr/>
                </a:tc>
                <a:tc>
                  <a:txBody>
                    <a:bodyPr/>
                    <a:lstStyle/>
                    <a:p>
                      <a:endParaRPr lang="en-US" dirty="0"/>
                    </a:p>
                  </a:txBody>
                  <a:tcPr/>
                </a:tc>
              </a:tr>
              <a:tr h="497326">
                <a:tc>
                  <a:txBody>
                    <a:bodyPr/>
                    <a:lstStyle/>
                    <a:p>
                      <a:r>
                        <a:rPr lang="en-US" sz="1400" dirty="0" smtClean="0"/>
                        <a:t>Matt </a:t>
                      </a:r>
                      <a:endParaRPr lang="en-US" sz="1400"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b="0" dirty="0" smtClean="0"/>
                        <a:t>+1H</a:t>
                      </a:r>
                      <a:endParaRPr lang="en-US" b="0" dirty="0"/>
                    </a:p>
                  </a:txBody>
                  <a:tcPr/>
                </a:tc>
                <a:tc>
                  <a:txBody>
                    <a:bodyPr/>
                    <a:lstStyle/>
                    <a:p>
                      <a:r>
                        <a:rPr lang="en-US" dirty="0" smtClean="0"/>
                        <a:t>+2H</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Charlie W</a:t>
                      </a:r>
                      <a:r>
                        <a:rPr lang="en-US" sz="1600" baseline="0" dirty="0" smtClean="0"/>
                        <a:t> </a:t>
                      </a:r>
                      <a:endParaRPr lang="en-US" sz="1600" dirty="0" smtClean="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+4</a:t>
                      </a:r>
                      <a:endParaRPr lang="en-US" dirty="0"/>
                    </a:p>
                  </a:txBody>
                  <a:tcPr/>
                </a:tc>
                <a:tc>
                  <a:txBody>
                    <a:bodyPr/>
                    <a:lstStyle/>
                    <a:p>
                      <a:r>
                        <a:rPr lang="en-US" dirty="0" smtClean="0"/>
                        <a:t>+1H</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5059028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xmlns="" val="3571119897"/>
              </p:ext>
            </p:extLst>
          </p:nvPr>
        </p:nvGraphicFramePr>
        <p:xfrm>
          <a:off x="0" y="0"/>
          <a:ext cx="9144002" cy="6889979"/>
        </p:xfrm>
        <a:graphic>
          <a:graphicData uri="http://schemas.openxmlformats.org/drawingml/2006/table">
            <a:tbl>
              <a:tblPr firstRow="1" bandRow="1">
                <a:tableStyleId>{5C22544A-7EE6-4342-B048-85BDC9FD1C3A}</a:tableStyleId>
              </a:tblPr>
              <a:tblGrid>
                <a:gridCol w="896126"/>
                <a:gridCol w="743785"/>
                <a:gridCol w="743785"/>
                <a:gridCol w="743785"/>
                <a:gridCol w="743785"/>
                <a:gridCol w="743785"/>
                <a:gridCol w="1054266"/>
                <a:gridCol w="694937"/>
                <a:gridCol w="694937"/>
                <a:gridCol w="694937"/>
                <a:gridCol w="694937"/>
                <a:gridCol w="694937"/>
              </a:tblGrid>
              <a:tr h="400355">
                <a:tc>
                  <a:txBody>
                    <a:bodyPr/>
                    <a:lstStyle/>
                    <a:p>
                      <a:r>
                        <a:rPr lang="en-US" sz="1600" dirty="0" smtClean="0"/>
                        <a:t>Student</a:t>
                      </a:r>
                      <a:endParaRPr lang="en-US" sz="1600" dirty="0"/>
                    </a:p>
                  </a:txBody>
                  <a:tcPr/>
                </a:tc>
                <a:tc>
                  <a:txBody>
                    <a:bodyPr/>
                    <a:lstStyle/>
                    <a:p>
                      <a:r>
                        <a:rPr lang="en-US" dirty="0" smtClean="0"/>
                        <a:t>M</a:t>
                      </a:r>
                      <a:endParaRPr lang="en-US" dirty="0"/>
                    </a:p>
                  </a:txBody>
                  <a:tcPr/>
                </a:tc>
                <a:tc>
                  <a:txBody>
                    <a:bodyPr/>
                    <a:lstStyle/>
                    <a:p>
                      <a:r>
                        <a:rPr lang="en-US" dirty="0" smtClean="0"/>
                        <a:t>T</a:t>
                      </a:r>
                      <a:endParaRPr lang="en-US" dirty="0"/>
                    </a:p>
                  </a:txBody>
                  <a:tcPr/>
                </a:tc>
                <a:tc>
                  <a:txBody>
                    <a:bodyPr/>
                    <a:lstStyle/>
                    <a:p>
                      <a:r>
                        <a:rPr lang="en-US" dirty="0" smtClean="0"/>
                        <a:t>W</a:t>
                      </a:r>
                      <a:endParaRPr lang="en-US"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600" dirty="0" smtClean="0"/>
                        <a:t>Student</a:t>
                      </a:r>
                      <a:endParaRPr lang="en-US" sz="1600" dirty="0"/>
                    </a:p>
                  </a:txBody>
                  <a:tcPr/>
                </a:tc>
                <a:tc>
                  <a:txBody>
                    <a:bodyPr/>
                    <a:lstStyle/>
                    <a:p>
                      <a:r>
                        <a:rPr lang="en-US" dirty="0" smtClean="0"/>
                        <a:t>M</a:t>
                      </a:r>
                      <a:endParaRPr lang="en-US" dirty="0"/>
                    </a:p>
                  </a:txBody>
                  <a:tcPr/>
                </a:tc>
                <a:tc>
                  <a:txBody>
                    <a:bodyPr/>
                    <a:lstStyle/>
                    <a:p>
                      <a:r>
                        <a:rPr lang="en-US" dirty="0" smtClean="0"/>
                        <a:t>T</a:t>
                      </a:r>
                      <a:endParaRPr lang="en-US" dirty="0"/>
                    </a:p>
                  </a:txBody>
                  <a:tcPr/>
                </a:tc>
                <a:tc>
                  <a:txBody>
                    <a:bodyPr/>
                    <a:lstStyle/>
                    <a:p>
                      <a:r>
                        <a:rPr lang="en-US" dirty="0" smtClean="0"/>
                        <a:t>W</a:t>
                      </a:r>
                      <a:endParaRPr lang="en-US" dirty="0"/>
                    </a:p>
                  </a:txBody>
                  <a:tcPr/>
                </a:tc>
                <a:tc>
                  <a:txBody>
                    <a:bodyPr/>
                    <a:lstStyle/>
                    <a:p>
                      <a:r>
                        <a:rPr lang="en-US" dirty="0" smtClean="0"/>
                        <a:t>H</a:t>
                      </a:r>
                      <a:endParaRPr lang="en-US" dirty="0"/>
                    </a:p>
                  </a:txBody>
                  <a:tcPr/>
                </a:tc>
                <a:tc>
                  <a:txBody>
                    <a:bodyPr/>
                    <a:lstStyle/>
                    <a:p>
                      <a:endParaRPr lang="en-US" dirty="0"/>
                    </a:p>
                  </a:txBody>
                  <a:tcPr/>
                </a:tc>
              </a:tr>
              <a:tr h="521643">
                <a:tc>
                  <a:txBody>
                    <a:bodyPr/>
                    <a:lstStyle/>
                    <a:p>
                      <a:r>
                        <a:rPr lang="en-US" sz="1600" dirty="0" smtClean="0"/>
                        <a:t>Marc B</a:t>
                      </a:r>
                      <a:endParaRPr lang="en-US" sz="1600" dirty="0"/>
                    </a:p>
                  </a:txBody>
                  <a:tcPr/>
                </a:tc>
                <a:tc>
                  <a:txBody>
                    <a:bodyPr/>
                    <a:lstStyle/>
                    <a:p>
                      <a:r>
                        <a:rPr lang="en-US" dirty="0" smtClean="0"/>
                        <a:t>+3</a:t>
                      </a:r>
                      <a:endParaRPr lang="en-US" dirty="0"/>
                    </a:p>
                  </a:txBody>
                  <a:tcPr/>
                </a:tc>
                <a:tc>
                  <a:txBody>
                    <a:bodyPr/>
                    <a:lstStyle/>
                    <a:p>
                      <a:endParaRPr lang="en-US" dirty="0"/>
                    </a:p>
                  </a:txBody>
                  <a:tcPr/>
                </a:tc>
                <a:tc>
                  <a:txBody>
                    <a:bodyPr/>
                    <a:lstStyle/>
                    <a:p>
                      <a:r>
                        <a:rPr lang="en-US" dirty="0" smtClean="0"/>
                        <a:t>+3-8</a:t>
                      </a:r>
                      <a:endParaRPr lang="en-US" dirty="0"/>
                    </a:p>
                  </a:txBody>
                  <a:tcPr/>
                </a:tc>
                <a:tc>
                  <a:txBody>
                    <a:bodyPr/>
                    <a:lstStyle/>
                    <a:p>
                      <a:endParaRPr lang="en-US" dirty="0"/>
                    </a:p>
                  </a:txBody>
                  <a:tcPr/>
                </a:tc>
                <a:tc>
                  <a:txBody>
                    <a:bodyPr/>
                    <a:lstStyle/>
                    <a:p>
                      <a:endParaRPr lang="en-US" dirty="0"/>
                    </a:p>
                  </a:txBody>
                  <a:tcPr/>
                </a:tc>
                <a:tc>
                  <a:txBody>
                    <a:bodyPr/>
                    <a:lstStyle/>
                    <a:p>
                      <a:r>
                        <a:rPr lang="en-US" sz="1600" dirty="0" smtClean="0"/>
                        <a:t>Ryan L</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+2</a:t>
                      </a:r>
                      <a:endParaRPr lang="en-US" dirty="0"/>
                    </a:p>
                  </a:txBody>
                  <a:tcPr/>
                </a:tc>
                <a:tc>
                  <a:txBody>
                    <a:bodyPr/>
                    <a:lstStyle/>
                    <a:p>
                      <a:endParaRPr lang="en-US" dirty="0"/>
                    </a:p>
                  </a:txBody>
                  <a:tcPr/>
                </a:tc>
              </a:tr>
              <a:tr h="521643">
                <a:tc>
                  <a:txBody>
                    <a:bodyPr/>
                    <a:lstStyle/>
                    <a:p>
                      <a:r>
                        <a:rPr lang="en-US" sz="1600" dirty="0" err="1" smtClean="0"/>
                        <a:t>Shakia</a:t>
                      </a:r>
                      <a:r>
                        <a:rPr lang="en-US" sz="1600" dirty="0" smtClean="0"/>
                        <a:t> B</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(T)</a:t>
                      </a:r>
                      <a:r>
                        <a:rPr lang="en-US" baseline="0" dirty="0" smtClean="0"/>
                        <a:t> +1</a:t>
                      </a:r>
                      <a:endParaRPr lang="en-US" dirty="0"/>
                    </a:p>
                  </a:txBody>
                  <a:tcPr/>
                </a:tc>
                <a:tc>
                  <a:txBody>
                    <a:bodyPr/>
                    <a:lstStyle/>
                    <a:p>
                      <a:endParaRPr lang="en-US" dirty="0"/>
                    </a:p>
                  </a:txBody>
                  <a:tcPr/>
                </a:tc>
                <a:tc>
                  <a:txBody>
                    <a:bodyPr/>
                    <a:lstStyle/>
                    <a:p>
                      <a:r>
                        <a:rPr lang="en-US" sz="1600" dirty="0" err="1" smtClean="0"/>
                        <a:t>Donte</a:t>
                      </a:r>
                      <a:r>
                        <a:rPr lang="en-US" sz="1600" dirty="0" smtClean="0"/>
                        <a:t> M</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r>
                        <a:rPr lang="en-US" dirty="0" smtClean="0"/>
                        <a:t>-5</a:t>
                      </a:r>
                      <a:endParaRPr lang="en-US" dirty="0"/>
                    </a:p>
                  </a:txBody>
                  <a:tcPr/>
                </a:tc>
                <a:tc>
                  <a:txBody>
                    <a:bodyPr/>
                    <a:lstStyle/>
                    <a:p>
                      <a:endParaRPr lang="en-US" dirty="0"/>
                    </a:p>
                  </a:txBody>
                  <a:tcPr/>
                </a:tc>
              </a:tr>
              <a:tr h="521643">
                <a:tc>
                  <a:txBody>
                    <a:bodyPr/>
                    <a:lstStyle/>
                    <a:p>
                      <a:r>
                        <a:rPr lang="en-US" sz="1600" dirty="0" smtClean="0"/>
                        <a:t>DJ</a:t>
                      </a:r>
                      <a:endParaRPr lang="en-US" sz="1600" dirty="0"/>
                    </a:p>
                  </a:txBody>
                  <a:tcPr/>
                </a:tc>
                <a:tc>
                  <a:txBody>
                    <a:bodyPr/>
                    <a:lstStyle/>
                    <a:p>
                      <a:r>
                        <a:rPr lang="en-US" dirty="0" smtClean="0"/>
                        <a:t>ABS</a:t>
                      </a:r>
                      <a:endParaRPr lang="en-US" dirty="0"/>
                    </a:p>
                  </a:txBody>
                  <a:tcPr/>
                </a:tc>
                <a:tc>
                  <a:txBody>
                    <a:bodyPr/>
                    <a:lstStyle/>
                    <a:p>
                      <a:r>
                        <a:rPr lang="en-US" dirty="0" smtClean="0"/>
                        <a:t>ABS</a:t>
                      </a:r>
                      <a:endParaRPr lang="en-US" dirty="0"/>
                    </a:p>
                  </a:txBody>
                  <a:tcPr/>
                </a:tc>
                <a:tc>
                  <a:txBody>
                    <a:bodyPr/>
                    <a:lstStyle/>
                    <a:p>
                      <a:r>
                        <a:rPr lang="en-US" dirty="0" smtClean="0"/>
                        <a:t>ABS</a:t>
                      </a:r>
                      <a:endParaRPr lang="en-US"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sz="1600" dirty="0" smtClean="0"/>
                        <a:t>Jose M</a:t>
                      </a:r>
                      <a:endParaRPr lang="en-US" sz="1600"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endParaRPr lang="en-US" dirty="0"/>
                    </a:p>
                  </a:txBody>
                  <a:tcPr/>
                </a:tc>
              </a:tr>
              <a:tr h="521643">
                <a:tc>
                  <a:txBody>
                    <a:bodyPr/>
                    <a:lstStyle/>
                    <a:p>
                      <a:r>
                        <a:rPr lang="en-US" sz="1600" dirty="0" smtClean="0"/>
                        <a:t>Ben C</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+1 H</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Salvador</a:t>
                      </a:r>
                      <a:r>
                        <a:rPr lang="en-US" sz="1600" baseline="0" dirty="0" smtClean="0"/>
                        <a:t> </a:t>
                      </a:r>
                      <a:endParaRPr lang="en-US" sz="1600" dirty="0"/>
                    </a:p>
                  </a:txBody>
                  <a:tcPr/>
                </a:tc>
                <a:tc>
                  <a:txBody>
                    <a:bodyPr/>
                    <a:lstStyle/>
                    <a:p>
                      <a:r>
                        <a:rPr lang="en-US" dirty="0" smtClean="0"/>
                        <a:t>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21643">
                <a:tc>
                  <a:txBody>
                    <a:bodyPr/>
                    <a:lstStyle/>
                    <a:p>
                      <a:r>
                        <a:rPr lang="en-US" sz="1600" dirty="0" smtClean="0"/>
                        <a:t>Shannon</a:t>
                      </a:r>
                      <a:endParaRPr lang="en-US" sz="1600" dirty="0"/>
                    </a:p>
                  </a:txBody>
                  <a:tcPr/>
                </a:tc>
                <a:tc>
                  <a:txBody>
                    <a:bodyPr/>
                    <a:lstStyle/>
                    <a:p>
                      <a:r>
                        <a:rPr lang="en-US" dirty="0" smtClean="0"/>
                        <a:t>ABS</a:t>
                      </a:r>
                      <a:endParaRPr lang="en-US" dirty="0"/>
                    </a:p>
                  </a:txBody>
                  <a:tcPr/>
                </a:tc>
                <a:tc>
                  <a:txBody>
                    <a:bodyPr/>
                    <a:lstStyle/>
                    <a:p>
                      <a:r>
                        <a:rPr lang="en-US" dirty="0" smtClean="0"/>
                        <a:t>ABS</a:t>
                      </a:r>
                      <a:endParaRPr lang="en-US" dirty="0"/>
                    </a:p>
                  </a:txBody>
                  <a:tcPr/>
                </a:tc>
                <a:tc>
                  <a:txBody>
                    <a:bodyPr/>
                    <a:lstStyle/>
                    <a:p>
                      <a:r>
                        <a:rPr lang="en-US" dirty="0" smtClean="0"/>
                        <a:t>+1</a:t>
                      </a:r>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sz="1600" dirty="0" smtClean="0"/>
                        <a:t>Kala</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r>
                        <a:rPr lang="en-US" dirty="0" smtClean="0"/>
                        <a:t>+5</a:t>
                      </a:r>
                      <a:endParaRPr lang="en-US" dirty="0"/>
                    </a:p>
                  </a:txBody>
                  <a:tcPr/>
                </a:tc>
                <a:tc>
                  <a:txBody>
                    <a:bodyPr/>
                    <a:lstStyle/>
                    <a:p>
                      <a:endParaRPr lang="en-US" dirty="0"/>
                    </a:p>
                  </a:txBody>
                  <a:tcPr/>
                </a:tc>
              </a:tr>
              <a:tr h="521643">
                <a:tc>
                  <a:txBody>
                    <a:bodyPr/>
                    <a:lstStyle/>
                    <a:p>
                      <a:r>
                        <a:rPr lang="en-US" sz="1600" dirty="0" smtClean="0"/>
                        <a:t>Jordan D</a:t>
                      </a:r>
                      <a:endParaRPr lang="en-US" sz="1600" dirty="0"/>
                    </a:p>
                  </a:txBody>
                  <a:tcPr/>
                </a:tc>
                <a:tc>
                  <a:txBody>
                    <a:bodyPr/>
                    <a:lstStyle/>
                    <a:p>
                      <a:r>
                        <a:rPr lang="en-US" dirty="0" smtClean="0"/>
                        <a:t>-1</a:t>
                      </a:r>
                      <a:endParaRPr lang="en-US" dirty="0"/>
                    </a:p>
                  </a:txBody>
                  <a:tcPr/>
                </a:tc>
                <a:tc>
                  <a:txBody>
                    <a:bodyPr/>
                    <a:lstStyle/>
                    <a:p>
                      <a:endParaRPr lang="en-US" dirty="0" smtClean="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Katie</a:t>
                      </a:r>
                      <a:r>
                        <a:rPr lang="en-US" baseline="0" dirty="0" smtClean="0"/>
                        <a:t> R</a:t>
                      </a:r>
                      <a:endParaRPr lang="en-US" dirty="0"/>
                    </a:p>
                  </a:txBody>
                  <a:tcPr/>
                </a:tc>
                <a:tc>
                  <a:txBody>
                    <a:bodyPr/>
                    <a:lstStyle/>
                    <a:p>
                      <a:r>
                        <a:rPr lang="en-US" dirty="0" smtClean="0"/>
                        <a:t>Abs</a:t>
                      </a:r>
                      <a:endParaRPr lang="en-US" dirty="0"/>
                    </a:p>
                  </a:txBody>
                  <a:tcPr/>
                </a:tc>
                <a:tc>
                  <a:txBody>
                    <a:bodyPr/>
                    <a:lstStyle/>
                    <a:p>
                      <a:endParaRPr lang="en-US" dirty="0"/>
                    </a:p>
                  </a:txBody>
                  <a:tcPr/>
                </a:tc>
                <a:tc>
                  <a:txBody>
                    <a:bodyPr/>
                    <a:lstStyle/>
                    <a:p>
                      <a:r>
                        <a:rPr lang="en-US" dirty="0" smtClean="0"/>
                        <a:t>+3H</a:t>
                      </a:r>
                      <a:endParaRPr lang="en-US" dirty="0"/>
                    </a:p>
                  </a:txBody>
                  <a:tcPr/>
                </a:tc>
                <a:tc>
                  <a:txBody>
                    <a:bodyPr/>
                    <a:lstStyle/>
                    <a:p>
                      <a:r>
                        <a:rPr lang="en-US" dirty="0" smtClean="0"/>
                        <a:t>+5</a:t>
                      </a:r>
                      <a:endParaRPr lang="en-US" dirty="0"/>
                    </a:p>
                  </a:txBody>
                  <a:tcPr/>
                </a:tc>
                <a:tc>
                  <a:txBody>
                    <a:bodyPr/>
                    <a:lstStyle/>
                    <a:p>
                      <a:endParaRPr lang="en-US" dirty="0"/>
                    </a:p>
                  </a:txBody>
                  <a:tcPr/>
                </a:tc>
              </a:tr>
              <a:tr h="521643">
                <a:tc>
                  <a:txBody>
                    <a:bodyPr/>
                    <a:lstStyle/>
                    <a:p>
                      <a:r>
                        <a:rPr lang="en-US" sz="1600" dirty="0" err="1" smtClean="0"/>
                        <a:t>Yod</a:t>
                      </a:r>
                      <a:r>
                        <a:rPr lang="en-US" sz="1600" dirty="0" smtClean="0"/>
                        <a:t> F</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600" dirty="0" smtClean="0"/>
                        <a:t>Frank S</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+1 H</a:t>
                      </a:r>
                      <a:endParaRPr lang="en-US" dirty="0"/>
                    </a:p>
                  </a:txBody>
                  <a:tcPr/>
                </a:tc>
                <a:tc>
                  <a:txBody>
                    <a:bodyPr/>
                    <a:lstStyle/>
                    <a:p>
                      <a:r>
                        <a:rPr lang="en-US" dirty="0" smtClean="0"/>
                        <a:t>+4</a:t>
                      </a:r>
                      <a:endParaRPr lang="en-US" dirty="0"/>
                    </a:p>
                  </a:txBody>
                  <a:tcPr/>
                </a:tc>
                <a:tc>
                  <a:txBody>
                    <a:bodyPr/>
                    <a:lstStyle/>
                    <a:p>
                      <a:endParaRPr lang="en-US" dirty="0"/>
                    </a:p>
                  </a:txBody>
                  <a:tcPr/>
                </a:tc>
              </a:tr>
              <a:tr h="521643">
                <a:tc>
                  <a:txBody>
                    <a:bodyPr/>
                    <a:lstStyle/>
                    <a:p>
                      <a:r>
                        <a:rPr lang="en-US" sz="1600" dirty="0" smtClean="0"/>
                        <a:t>Glen G</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+1H</a:t>
                      </a:r>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David S</a:t>
                      </a:r>
                    </a:p>
                    <a:p>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H</a:t>
                      </a:r>
                      <a:endParaRPr lang="en-US" dirty="0"/>
                    </a:p>
                  </a:txBody>
                  <a:tcPr/>
                </a:tc>
                <a:tc>
                  <a:txBody>
                    <a:bodyPr/>
                    <a:lstStyle/>
                    <a:p>
                      <a:endParaRPr lang="en-US" dirty="0"/>
                    </a:p>
                  </a:txBody>
                  <a:tcPr/>
                </a:tc>
                <a:tc>
                  <a:txBody>
                    <a:bodyPr/>
                    <a:lstStyle/>
                    <a:p>
                      <a:endParaRPr lang="en-US" dirty="0"/>
                    </a:p>
                  </a:txBody>
                  <a:tcPr/>
                </a:tc>
              </a:tr>
              <a:tr h="521643">
                <a:tc>
                  <a:txBody>
                    <a:bodyPr/>
                    <a:lstStyle/>
                    <a:p>
                      <a:r>
                        <a:rPr lang="en-US" sz="1600" dirty="0" smtClean="0"/>
                        <a:t>Josh G</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600" dirty="0" smtClean="0"/>
                        <a:t>Jeremy S</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r>
              <a:tr h="567170">
                <a:tc>
                  <a:txBody>
                    <a:bodyPr/>
                    <a:lstStyle/>
                    <a:p>
                      <a:r>
                        <a:rPr lang="en-US" sz="1600" dirty="0" smtClean="0"/>
                        <a:t>Summer H</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baseline="0" dirty="0" err="1" smtClean="0"/>
                        <a:t>Malik</a:t>
                      </a:r>
                      <a:r>
                        <a:rPr lang="en-US" sz="1600" baseline="0" dirty="0" smtClean="0"/>
                        <a:t> S</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21643">
                <a:tc>
                  <a:txBody>
                    <a:bodyPr/>
                    <a:lstStyle/>
                    <a:p>
                      <a:r>
                        <a:rPr lang="en-US" sz="1600" dirty="0" smtClean="0"/>
                        <a:t>Josh J</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+2 H</a:t>
                      </a:r>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Nathaniel</a:t>
                      </a:r>
                      <a:r>
                        <a:rPr lang="en-US" sz="1600" baseline="0" dirty="0" smtClean="0"/>
                        <a:t> </a:t>
                      </a:r>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+1 H</a:t>
                      </a:r>
                      <a:endParaRPr lang="en-US" dirty="0"/>
                    </a:p>
                  </a:txBody>
                  <a:tcPr/>
                </a:tc>
                <a:tc>
                  <a:txBody>
                    <a:bodyPr/>
                    <a:lstStyle/>
                    <a:p>
                      <a:r>
                        <a:rPr lang="en-US" dirty="0" smtClean="0"/>
                        <a:t>+2</a:t>
                      </a:r>
                      <a:endParaRPr lang="en-US" dirty="0"/>
                    </a:p>
                  </a:txBody>
                  <a:tcPr/>
                </a:tc>
                <a:tc>
                  <a:txBody>
                    <a:bodyPr/>
                    <a:lstStyle/>
                    <a:p>
                      <a:endParaRPr lang="en-US" dirty="0"/>
                    </a:p>
                  </a:txBody>
                  <a:tcPr/>
                </a:tc>
              </a:tr>
              <a:tr h="521643">
                <a:tc>
                  <a:txBody>
                    <a:bodyPr/>
                    <a:lstStyle/>
                    <a:p>
                      <a:r>
                        <a:rPr lang="en-US" sz="1600" dirty="0" err="1" smtClean="0"/>
                        <a:t>MaKia</a:t>
                      </a:r>
                      <a:endParaRPr lang="en-US" sz="16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endParaRPr lang="en-US" dirty="0"/>
                    </a:p>
                  </a:txBody>
                  <a:tcPr/>
                </a:tc>
                <a:tc>
                  <a:txBody>
                    <a:bodyPr/>
                    <a:lstStyle/>
                    <a:p>
                      <a:r>
                        <a:rPr lang="en-US" sz="1600" dirty="0" smtClean="0"/>
                        <a:t>Gabriel </a:t>
                      </a:r>
                      <a:endParaRPr lang="en-US" sz="1600" dirty="0"/>
                    </a:p>
                  </a:txBody>
                  <a:tcPr/>
                </a:tc>
                <a:tc>
                  <a:txBody>
                    <a:bodyPr/>
                    <a:lstStyle/>
                    <a:p>
                      <a:endParaRPr lang="en-US" dirty="0"/>
                    </a:p>
                  </a:txBody>
                  <a:tcPr/>
                </a:tc>
                <a:tc>
                  <a:txBody>
                    <a:bodyPr/>
                    <a:lstStyle/>
                    <a:p>
                      <a:endParaRPr lang="en-US" dirty="0"/>
                    </a:p>
                  </a:txBody>
                  <a:tcPr/>
                </a:tc>
                <a:tc>
                  <a:txBody>
                    <a:bodyPr/>
                    <a:lstStyle/>
                    <a:p>
                      <a:r>
                        <a:rPr lang="en-US" dirty="0" smtClean="0"/>
                        <a:t>+1 H</a:t>
                      </a:r>
                      <a:endParaRPr lang="en-US" dirty="0"/>
                    </a:p>
                  </a:txBody>
                  <a:tcPr/>
                </a:tc>
                <a:tc>
                  <a:txBody>
                    <a:bodyPr/>
                    <a:lstStyle/>
                    <a:p>
                      <a:r>
                        <a:rPr lang="en-US" dirty="0" smtClean="0"/>
                        <a:t>+3</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9521602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0" y="-109422"/>
          <a:ext cx="9144000" cy="7137324"/>
        </p:xfrm>
        <a:graphic>
          <a:graphicData uri="http://schemas.openxmlformats.org/drawingml/2006/table">
            <a:tbl>
              <a:tblPr firstRow="1" bandRow="1">
                <a:tableStyleId>{5C22544A-7EE6-4342-B048-85BDC9FD1C3A}</a:tableStyleId>
              </a:tblPr>
              <a:tblGrid>
                <a:gridCol w="914400"/>
                <a:gridCol w="731520"/>
                <a:gridCol w="731520"/>
                <a:gridCol w="731520"/>
                <a:gridCol w="731520"/>
                <a:gridCol w="731520"/>
                <a:gridCol w="914400"/>
                <a:gridCol w="731520"/>
                <a:gridCol w="731520"/>
                <a:gridCol w="731520"/>
                <a:gridCol w="731520"/>
                <a:gridCol w="731520"/>
              </a:tblGrid>
              <a:tr h="210796">
                <a:tc>
                  <a:txBody>
                    <a:bodyPr/>
                    <a:lstStyle/>
                    <a:p>
                      <a:r>
                        <a:rPr lang="en-US" sz="800" dirty="0" smtClean="0"/>
                        <a:t>Student</a:t>
                      </a:r>
                      <a:endParaRPr lang="en-US" sz="800" dirty="0"/>
                    </a:p>
                  </a:txBody>
                  <a:tcPr/>
                </a:tc>
                <a:tc>
                  <a:txBody>
                    <a:bodyPr/>
                    <a:lstStyle/>
                    <a:p>
                      <a:r>
                        <a:rPr lang="en-US" sz="800" dirty="0" smtClean="0"/>
                        <a:t>M</a:t>
                      </a:r>
                      <a:endParaRPr lang="en-US" sz="800" dirty="0"/>
                    </a:p>
                  </a:txBody>
                  <a:tcPr/>
                </a:tc>
                <a:tc>
                  <a:txBody>
                    <a:bodyPr/>
                    <a:lstStyle/>
                    <a:p>
                      <a:r>
                        <a:rPr lang="en-US" sz="800" dirty="0" smtClean="0"/>
                        <a:t>T</a:t>
                      </a:r>
                      <a:endParaRPr lang="en-US" sz="800" dirty="0"/>
                    </a:p>
                  </a:txBody>
                  <a:tcPr/>
                </a:tc>
                <a:tc>
                  <a:txBody>
                    <a:bodyPr/>
                    <a:lstStyle/>
                    <a:p>
                      <a:r>
                        <a:rPr lang="en-US" sz="800" dirty="0" smtClean="0"/>
                        <a:t>W</a:t>
                      </a:r>
                      <a:endParaRPr lang="en-US" sz="800" dirty="0"/>
                    </a:p>
                  </a:txBody>
                  <a:tcPr/>
                </a:tc>
                <a:tc>
                  <a:txBody>
                    <a:bodyPr/>
                    <a:lstStyle/>
                    <a:p>
                      <a:r>
                        <a:rPr lang="en-US" sz="800" dirty="0" smtClean="0"/>
                        <a:t>H</a:t>
                      </a:r>
                      <a:endParaRPr lang="en-US" sz="800" dirty="0"/>
                    </a:p>
                  </a:txBody>
                  <a:tcPr/>
                </a:tc>
                <a:tc>
                  <a:txBody>
                    <a:bodyPr/>
                    <a:lstStyle/>
                    <a:p>
                      <a:r>
                        <a:rPr lang="en-US" sz="800" dirty="0" smtClean="0"/>
                        <a:t>F</a:t>
                      </a:r>
                      <a:endParaRPr lang="en-US" sz="800" dirty="0"/>
                    </a:p>
                  </a:txBody>
                  <a:tcPr/>
                </a:tc>
                <a:tc>
                  <a:txBody>
                    <a:bodyPr/>
                    <a:lstStyle/>
                    <a:p>
                      <a:r>
                        <a:rPr lang="en-US" sz="800" dirty="0" smtClean="0"/>
                        <a:t>Student</a:t>
                      </a:r>
                      <a:endParaRPr lang="en-US" sz="800" dirty="0"/>
                    </a:p>
                  </a:txBody>
                  <a:tcPr/>
                </a:tc>
                <a:tc>
                  <a:txBody>
                    <a:bodyPr/>
                    <a:lstStyle/>
                    <a:p>
                      <a:r>
                        <a:rPr lang="en-US" sz="800" dirty="0" smtClean="0"/>
                        <a:t>M</a:t>
                      </a:r>
                      <a:endParaRPr lang="en-US" sz="800" dirty="0"/>
                    </a:p>
                  </a:txBody>
                  <a:tcPr/>
                </a:tc>
                <a:tc>
                  <a:txBody>
                    <a:bodyPr/>
                    <a:lstStyle/>
                    <a:p>
                      <a:r>
                        <a:rPr lang="en-US" sz="800" dirty="0" smtClean="0"/>
                        <a:t>T</a:t>
                      </a:r>
                      <a:endParaRPr lang="en-US" sz="800" dirty="0"/>
                    </a:p>
                  </a:txBody>
                  <a:tcPr/>
                </a:tc>
                <a:tc>
                  <a:txBody>
                    <a:bodyPr/>
                    <a:lstStyle/>
                    <a:p>
                      <a:r>
                        <a:rPr lang="en-US" sz="800" dirty="0" smtClean="0"/>
                        <a:t>W</a:t>
                      </a:r>
                      <a:endParaRPr lang="en-US" sz="800" dirty="0"/>
                    </a:p>
                  </a:txBody>
                  <a:tcPr/>
                </a:tc>
                <a:tc>
                  <a:txBody>
                    <a:bodyPr/>
                    <a:lstStyle/>
                    <a:p>
                      <a:r>
                        <a:rPr lang="en-US" sz="800" dirty="0" smtClean="0"/>
                        <a:t>H</a:t>
                      </a:r>
                      <a:endParaRPr lang="en-US" sz="800" dirty="0"/>
                    </a:p>
                  </a:txBody>
                  <a:tcPr/>
                </a:tc>
                <a:tc>
                  <a:txBody>
                    <a:bodyPr/>
                    <a:lstStyle/>
                    <a:p>
                      <a:r>
                        <a:rPr lang="en-US" sz="800" dirty="0" smtClean="0"/>
                        <a:t>F </a:t>
                      </a:r>
                      <a:endParaRPr lang="en-US" sz="800" dirty="0"/>
                    </a:p>
                  </a:txBody>
                  <a:tcPr/>
                </a:tc>
              </a:tr>
              <a:tr h="253368">
                <a:tc>
                  <a:txBody>
                    <a:bodyPr/>
                    <a:lstStyle/>
                    <a:p>
                      <a:r>
                        <a:rPr lang="en-US" sz="1400" dirty="0" smtClean="0"/>
                        <a:t>Kayla A</a:t>
                      </a:r>
                      <a:endParaRPr lang="en-US" sz="1400" dirty="0"/>
                    </a:p>
                  </a:txBody>
                  <a:tcPr/>
                </a:tc>
                <a:tc>
                  <a:txBody>
                    <a:bodyPr/>
                    <a:lstStyle/>
                    <a:p>
                      <a:r>
                        <a:rPr lang="en-US" dirty="0" smtClean="0"/>
                        <a:t>+4</a:t>
                      </a:r>
                      <a:endParaRPr lang="en-US" dirty="0"/>
                    </a:p>
                  </a:txBody>
                  <a:tcPr/>
                </a:tc>
                <a:tc>
                  <a:txBody>
                    <a:bodyPr/>
                    <a:lstStyle/>
                    <a:p>
                      <a:endParaRPr lang="en-US" dirty="0"/>
                    </a:p>
                  </a:txBody>
                  <a:tcPr/>
                </a:tc>
                <a:tc>
                  <a:txBody>
                    <a:bodyPr/>
                    <a:lstStyle/>
                    <a:p>
                      <a:r>
                        <a:rPr lang="en-US" sz="1600" dirty="0" smtClean="0"/>
                        <a:t>+4 H</a:t>
                      </a:r>
                      <a:endParaRPr lang="en-US" sz="1600" dirty="0"/>
                    </a:p>
                  </a:txBody>
                  <a:tcPr/>
                </a:tc>
                <a:tc>
                  <a:txBody>
                    <a:bodyPr/>
                    <a:lstStyle/>
                    <a:p>
                      <a:r>
                        <a:rPr lang="en-US" dirty="0" smtClean="0"/>
                        <a:t>+1H</a:t>
                      </a:r>
                      <a:endParaRPr lang="en-US" dirty="0"/>
                    </a:p>
                  </a:txBody>
                  <a:tcPr/>
                </a:tc>
                <a:tc>
                  <a:txBody>
                    <a:bodyPr/>
                    <a:lstStyle/>
                    <a:p>
                      <a:endParaRPr lang="en-US" dirty="0"/>
                    </a:p>
                  </a:txBody>
                  <a:tcPr/>
                </a:tc>
                <a:tc>
                  <a:txBody>
                    <a:bodyPr/>
                    <a:lstStyle/>
                    <a:p>
                      <a:r>
                        <a:rPr lang="en-US" sz="1400" dirty="0" smtClean="0"/>
                        <a:t>Jack R</a:t>
                      </a:r>
                      <a:endParaRPr lang="en-US" sz="1400" dirty="0"/>
                    </a:p>
                  </a:txBody>
                  <a:tcPr/>
                </a:tc>
                <a:tc>
                  <a:txBody>
                    <a:bodyPr/>
                    <a:lstStyle/>
                    <a:p>
                      <a:r>
                        <a:rPr lang="en-US" dirty="0" smtClean="0"/>
                        <a:t>+1</a:t>
                      </a:r>
                      <a:endParaRPr lang="en-US" dirty="0"/>
                    </a:p>
                  </a:txBody>
                  <a:tcPr/>
                </a:tc>
                <a:tc>
                  <a:txBody>
                    <a:bodyPr/>
                    <a:lstStyle/>
                    <a:p>
                      <a:endParaRPr lang="en-US" sz="1600" dirty="0"/>
                    </a:p>
                  </a:txBody>
                  <a:tcPr/>
                </a:tc>
                <a:tc>
                  <a:txBody>
                    <a:bodyPr/>
                    <a:lstStyle/>
                    <a:p>
                      <a:endParaRPr lang="en-US" dirty="0"/>
                    </a:p>
                  </a:txBody>
                  <a:tcPr/>
                </a:tc>
                <a:tc>
                  <a:txBody>
                    <a:bodyPr/>
                    <a:lstStyle/>
                    <a:p>
                      <a:r>
                        <a:rPr lang="en-US" dirty="0" smtClean="0"/>
                        <a:t>-5H</a:t>
                      </a:r>
                      <a:endParaRPr lang="en-US" dirty="0"/>
                    </a:p>
                  </a:txBody>
                  <a:tcPr/>
                </a:tc>
                <a:tc>
                  <a:txBody>
                    <a:bodyPr/>
                    <a:lstStyle/>
                    <a:p>
                      <a:endParaRPr lang="en-US" dirty="0"/>
                    </a:p>
                  </a:txBody>
                  <a:tcPr/>
                </a:tc>
              </a:tr>
              <a:tr h="393978">
                <a:tc>
                  <a:txBody>
                    <a:bodyPr/>
                    <a:lstStyle/>
                    <a:p>
                      <a:r>
                        <a:rPr lang="en-US" sz="1400" dirty="0" smtClean="0"/>
                        <a:t>RJ A</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400" dirty="0" smtClean="0"/>
                        <a:t>Brad R</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Robert C</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endParaRPr lang="en-US" dirty="0"/>
                    </a:p>
                  </a:txBody>
                  <a:tcPr/>
                </a:tc>
                <a:tc>
                  <a:txBody>
                    <a:bodyPr/>
                    <a:lstStyle/>
                    <a:p>
                      <a:endParaRPr lang="en-US" dirty="0"/>
                    </a:p>
                  </a:txBody>
                  <a:tcPr/>
                </a:tc>
                <a:tc>
                  <a:txBody>
                    <a:bodyPr/>
                    <a:lstStyle/>
                    <a:p>
                      <a:r>
                        <a:rPr lang="en-US" sz="1400" dirty="0" smtClean="0"/>
                        <a:t>Michaela</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+2 H</a:t>
                      </a:r>
                      <a:endParaRPr lang="en-US" sz="1600" dirty="0"/>
                    </a:p>
                  </a:txBody>
                  <a:tcPr/>
                </a:tc>
                <a:tc>
                  <a:txBody>
                    <a:bodyPr/>
                    <a:lstStyle/>
                    <a:p>
                      <a:r>
                        <a:rPr lang="en-US" dirty="0" smtClean="0"/>
                        <a:t>+1H</a:t>
                      </a:r>
                      <a:endParaRPr lang="en-US" dirty="0"/>
                    </a:p>
                  </a:txBody>
                  <a:tcPr/>
                </a:tc>
                <a:tc>
                  <a:txBody>
                    <a:bodyPr/>
                    <a:lstStyle/>
                    <a:p>
                      <a:endParaRPr lang="en-US" dirty="0"/>
                    </a:p>
                  </a:txBody>
                  <a:tcPr/>
                </a:tc>
              </a:tr>
              <a:tr h="393978">
                <a:tc>
                  <a:txBody>
                    <a:bodyPr/>
                    <a:lstStyle/>
                    <a:p>
                      <a:r>
                        <a:rPr lang="en-US" sz="1400" dirty="0" smtClean="0"/>
                        <a:t>Hunter </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sz="16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400" dirty="0" smtClean="0"/>
                        <a:t>Emily R</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+1H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Chris C</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Erika S</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Nick D</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+4 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Eduardo </a:t>
                      </a:r>
                      <a:endParaRPr lang="en-US" sz="14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600" dirty="0" smtClean="0"/>
                        <a:t>+3 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Hannah</a:t>
                      </a:r>
                      <a:r>
                        <a:rPr lang="en-US" sz="1400" baseline="0" dirty="0" smtClean="0"/>
                        <a:t> </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+2 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Erin</a:t>
                      </a:r>
                      <a:r>
                        <a:rPr lang="en-US" sz="1400" baseline="0" dirty="0" smtClean="0"/>
                        <a:t> S</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Taylor F</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Jon S</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Chandler</a:t>
                      </a:r>
                      <a:endParaRPr lang="en-US" sz="14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err="1" smtClean="0"/>
                        <a:t>Keriann</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err="1" smtClean="0"/>
                        <a:t>Othmane</a:t>
                      </a:r>
                      <a:endParaRPr lang="en-US" sz="1400" dirty="0"/>
                    </a:p>
                  </a:txBody>
                  <a:tcPr/>
                </a:tc>
                <a:tc>
                  <a:txBody>
                    <a:bodyPr/>
                    <a:lstStyle/>
                    <a:p>
                      <a:r>
                        <a:rPr lang="en-US" dirty="0" smtClean="0"/>
                        <a:t>+3</a:t>
                      </a:r>
                      <a:endParaRPr lang="en-US" dirty="0"/>
                    </a:p>
                  </a:txBody>
                  <a:tcPr/>
                </a:tc>
                <a:tc>
                  <a:txBody>
                    <a:bodyPr/>
                    <a:lstStyle/>
                    <a:p>
                      <a:endParaRPr lang="en-US" dirty="0"/>
                    </a:p>
                  </a:txBody>
                  <a:tcPr/>
                </a:tc>
                <a:tc>
                  <a:txBody>
                    <a:bodyPr/>
                    <a:lstStyle/>
                    <a:p>
                      <a:r>
                        <a:rPr lang="en-US" sz="1600" dirty="0" smtClean="0"/>
                        <a:t>+2 H</a:t>
                      </a:r>
                      <a:endParaRPr lang="en-US" sz="1600" dirty="0"/>
                    </a:p>
                  </a:txBody>
                  <a:tcPr/>
                </a:tc>
                <a:tc>
                  <a:txBody>
                    <a:bodyPr/>
                    <a:lstStyle/>
                    <a:p>
                      <a:r>
                        <a:rPr lang="en-US" dirty="0" smtClean="0"/>
                        <a:t>+1H</a:t>
                      </a:r>
                      <a:endParaRPr lang="en-US" dirty="0"/>
                    </a:p>
                  </a:txBody>
                  <a:tcPr/>
                </a:tc>
                <a:tc>
                  <a:txBody>
                    <a:bodyPr/>
                    <a:lstStyle/>
                    <a:p>
                      <a:endParaRPr lang="en-US" dirty="0"/>
                    </a:p>
                  </a:txBody>
                  <a:tcPr/>
                </a:tc>
                <a:tc>
                  <a:txBody>
                    <a:bodyPr/>
                    <a:lstStyle/>
                    <a:p>
                      <a:r>
                        <a:rPr lang="en-US" sz="1400" dirty="0" smtClean="0"/>
                        <a:t>Emma S</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+2 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Bryan K</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sz="1600" dirty="0" smtClean="0"/>
                        <a:t>+1 H</a:t>
                      </a:r>
                      <a:endParaRPr lang="en-US" sz="1600" dirty="0"/>
                    </a:p>
                  </a:txBody>
                  <a:tcPr/>
                </a:tc>
                <a:tc>
                  <a:txBody>
                    <a:bodyPr/>
                    <a:lstStyle/>
                    <a:p>
                      <a:r>
                        <a:rPr lang="en-US" dirty="0" smtClean="0"/>
                        <a:t>+2H</a:t>
                      </a:r>
                      <a:endParaRPr lang="en-US" dirty="0"/>
                    </a:p>
                  </a:txBody>
                  <a:tcPr/>
                </a:tc>
                <a:tc>
                  <a:txBody>
                    <a:bodyPr/>
                    <a:lstStyle/>
                    <a:p>
                      <a:endParaRPr lang="en-US" dirty="0"/>
                    </a:p>
                  </a:txBody>
                  <a:tcPr/>
                </a:tc>
                <a:tc>
                  <a:txBody>
                    <a:bodyPr/>
                    <a:lstStyle/>
                    <a:p>
                      <a:r>
                        <a:rPr lang="en-US" sz="1400" dirty="0" smtClean="0"/>
                        <a:t>Michael </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+1H</a:t>
                      </a:r>
                      <a:endParaRPr lang="en-US" sz="1600" dirty="0"/>
                    </a:p>
                  </a:txBody>
                  <a:tcPr/>
                </a:tc>
                <a:tc>
                  <a:txBody>
                    <a:bodyPr/>
                    <a:lstStyle/>
                    <a:p>
                      <a:r>
                        <a:rPr lang="en-US" dirty="0" smtClean="0"/>
                        <a:t>+1</a:t>
                      </a:r>
                      <a:endParaRPr lang="en-US" dirty="0"/>
                    </a:p>
                  </a:txBody>
                  <a:tcPr/>
                </a:tc>
                <a:tc>
                  <a:txBody>
                    <a:bodyPr/>
                    <a:lstStyle/>
                    <a:p>
                      <a:endParaRPr lang="en-US" dirty="0"/>
                    </a:p>
                  </a:txBody>
                  <a:tcPr/>
                </a:tc>
              </a:tr>
              <a:tr h="393978">
                <a:tc>
                  <a:txBody>
                    <a:bodyPr/>
                    <a:lstStyle/>
                    <a:p>
                      <a:r>
                        <a:rPr lang="en-US" sz="1400" dirty="0" smtClean="0"/>
                        <a:t>Alex</a:t>
                      </a:r>
                      <a:r>
                        <a:rPr lang="en-US" sz="1400" baseline="0" dirty="0" smtClean="0"/>
                        <a:t> L</a:t>
                      </a:r>
                      <a:r>
                        <a:rPr lang="en-US" sz="1400" dirty="0" smtClean="0"/>
                        <a:t> </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Nick T</a:t>
                      </a:r>
                      <a:endParaRPr lang="en-US" sz="1400"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402432">
                <a:tc>
                  <a:txBody>
                    <a:bodyPr/>
                    <a:lstStyle/>
                    <a:p>
                      <a:r>
                        <a:rPr lang="en-US" sz="1400" dirty="0" smtClean="0"/>
                        <a:t>Chelsea </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Andrew</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Gabby</a:t>
                      </a:r>
                      <a:r>
                        <a:rPr lang="en-US" sz="1400" baseline="0" dirty="0" smtClean="0"/>
                        <a:t> </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smtClean="0"/>
                        <a:t>Chris W</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baseline="0" dirty="0" err="1" smtClean="0"/>
                        <a:t>Zay</a:t>
                      </a:r>
                      <a:r>
                        <a:rPr lang="en-US" sz="1400" baseline="0" dirty="0" smtClean="0"/>
                        <a:t> N</a:t>
                      </a:r>
                      <a:endParaRPr lang="en-US" sz="1400" dirty="0"/>
                    </a:p>
                  </a:txBody>
                  <a:tcPr/>
                </a:tc>
                <a:tc>
                  <a:txBody>
                    <a:bodyPr/>
                    <a:lstStyle/>
                    <a:p>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600" dirty="0" smtClean="0"/>
                        <a:t>+5H</a:t>
                      </a:r>
                      <a:endParaRPr lang="en-US" sz="1600" dirty="0"/>
                    </a:p>
                  </a:txBody>
                  <a:tcPr/>
                </a:tc>
                <a:tc>
                  <a:txBody>
                    <a:bodyPr/>
                    <a:lstStyle/>
                    <a:p>
                      <a:r>
                        <a:rPr lang="en-US" dirty="0" smtClean="0"/>
                        <a:t>+3     -5H</a:t>
                      </a:r>
                      <a:endParaRPr lang="en-US" dirty="0"/>
                    </a:p>
                  </a:txBody>
                  <a:tcPr/>
                </a:tc>
                <a:tc>
                  <a:txBody>
                    <a:bodyPr/>
                    <a:lstStyle/>
                    <a:p>
                      <a:endParaRPr lang="en-US" dirty="0"/>
                    </a:p>
                  </a:txBody>
                  <a:tcPr/>
                </a:tc>
                <a:tc>
                  <a:txBody>
                    <a:bodyPr/>
                    <a:lstStyle/>
                    <a:p>
                      <a:r>
                        <a:rPr lang="en-US" sz="1400" dirty="0" smtClean="0"/>
                        <a:t>Alex Y</a:t>
                      </a:r>
                      <a:endParaRPr lang="en-US" sz="1400"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+1H</a:t>
                      </a:r>
                      <a:endParaRPr lang="en-US" dirty="0"/>
                    </a:p>
                  </a:txBody>
                  <a:tcPr/>
                </a:tc>
                <a:tc>
                  <a:txBody>
                    <a:bodyPr/>
                    <a:lstStyle/>
                    <a:p>
                      <a:r>
                        <a:rPr lang="en-US" dirty="0" smtClean="0"/>
                        <a:t>H</a:t>
                      </a:r>
                      <a:endParaRPr lang="en-US" dirty="0"/>
                    </a:p>
                  </a:txBody>
                  <a:tcPr/>
                </a:tc>
                <a:tc>
                  <a:txBody>
                    <a:bodyPr/>
                    <a:lstStyle/>
                    <a:p>
                      <a:endParaRPr lang="en-US" dirty="0"/>
                    </a:p>
                  </a:txBody>
                  <a:tcPr/>
                </a:tc>
              </a:tr>
              <a:tr h="393978">
                <a:tc>
                  <a:txBody>
                    <a:bodyPr/>
                    <a:lstStyle/>
                    <a:p>
                      <a:r>
                        <a:rPr lang="en-US" sz="1400" dirty="0" smtClean="0"/>
                        <a:t>Alyssa</a:t>
                      </a:r>
                      <a:r>
                        <a:rPr lang="en-US" sz="1400" baseline="0" dirty="0" smtClean="0"/>
                        <a:t> O</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r>
                        <a:rPr lang="en-US" sz="1400" dirty="0" err="1" smtClean="0"/>
                        <a:t>Alexa</a:t>
                      </a:r>
                      <a:r>
                        <a:rPr lang="en-US" sz="1400" dirty="0" smtClean="0"/>
                        <a:t> Z</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+2H</a:t>
                      </a:r>
                      <a:endParaRPr lang="en-US" dirty="0"/>
                    </a:p>
                  </a:txBody>
                  <a:tcPr/>
                </a:tc>
                <a:tc>
                  <a:txBody>
                    <a:bodyPr/>
                    <a:lstStyle/>
                    <a:p>
                      <a:endParaRPr lang="en-US" dirty="0"/>
                    </a:p>
                  </a:txBody>
                  <a:tcPr/>
                </a:tc>
              </a:tr>
              <a:tr h="393978">
                <a:tc>
                  <a:txBody>
                    <a:bodyPr/>
                    <a:lstStyle/>
                    <a:p>
                      <a:r>
                        <a:rPr lang="en-US" sz="1400" dirty="0" smtClean="0"/>
                        <a:t>Caleb P</a:t>
                      </a:r>
                      <a:endParaRPr lang="en-US" sz="1400" dirty="0"/>
                    </a:p>
                  </a:txBody>
                  <a:tcPr/>
                </a:tc>
                <a:tc>
                  <a:txBody>
                    <a:bodyPr/>
                    <a:lstStyle/>
                    <a:p>
                      <a:endParaRPr lang="en-US" dirty="0"/>
                    </a:p>
                  </a:txBody>
                  <a:tcPr/>
                </a:tc>
                <a:tc>
                  <a:txBody>
                    <a:bodyPr/>
                    <a:lstStyle/>
                    <a:p>
                      <a:endParaRPr lang="en-US" dirty="0"/>
                    </a:p>
                  </a:txBody>
                  <a:tcPr/>
                </a:tc>
                <a:tc>
                  <a:txBody>
                    <a:bodyPr/>
                    <a:lstStyle/>
                    <a:p>
                      <a:r>
                        <a:rPr lang="en-US" sz="1600" dirty="0" smtClean="0"/>
                        <a:t>H</a:t>
                      </a:r>
                      <a:endParaRPr lang="en-US" sz="1600" dirty="0"/>
                    </a:p>
                  </a:txBody>
                  <a:tcPr/>
                </a:tc>
                <a:tc>
                  <a:txBody>
                    <a:bodyPr/>
                    <a:lstStyle/>
                    <a:p>
                      <a:r>
                        <a:rPr lang="en-US" dirty="0" smtClean="0"/>
                        <a:t>H</a:t>
                      </a:r>
                      <a:endParaRPr lang="en-US" dirty="0"/>
                    </a:p>
                  </a:txBody>
                  <a:tcPr/>
                </a:tc>
                <a:tc>
                  <a:txBody>
                    <a:bodyPr/>
                    <a:lstStyle/>
                    <a:p>
                      <a:endParaRPr lang="en-US" dirty="0"/>
                    </a:p>
                  </a:txBody>
                  <a:tcPr/>
                </a:tc>
                <a:tc>
                  <a:txBody>
                    <a:bodyPr/>
                    <a:lstStyle/>
                    <a:p>
                      <a:endParaRPr lang="en-US" sz="1000" dirty="0"/>
                    </a:p>
                  </a:txBody>
                  <a:tcPr/>
                </a:tc>
                <a:tc>
                  <a:txBody>
                    <a:bodyPr/>
                    <a:lstStyle/>
                    <a:p>
                      <a:endParaRPr lang="en-US"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r>
            </a:tbl>
          </a:graphicData>
        </a:graphic>
      </p:graphicFrame>
    </p:spTree>
    <p:extLst>
      <p:ext uri="{BB962C8B-B14F-4D97-AF65-F5344CB8AC3E}">
        <p14:creationId xmlns:p14="http://schemas.microsoft.com/office/powerpoint/2010/main" xmlns="" val="30860998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Agenda</a:t>
            </a:r>
            <a:endParaRPr lang="en-US" dirty="0"/>
          </a:p>
        </p:txBody>
      </p:sp>
      <p:sp>
        <p:nvSpPr>
          <p:cNvPr id="3" name="Content Placeholder 2"/>
          <p:cNvSpPr>
            <a:spLocks noGrp="1"/>
          </p:cNvSpPr>
          <p:nvPr>
            <p:ph idx="1"/>
          </p:nvPr>
        </p:nvSpPr>
        <p:spPr/>
        <p:txBody>
          <a:bodyPr/>
          <a:lstStyle/>
          <a:p>
            <a:r>
              <a:rPr lang="en-US" dirty="0" smtClean="0"/>
              <a:t>Warm up (10min)</a:t>
            </a:r>
          </a:p>
          <a:p>
            <a:r>
              <a:rPr lang="en-US" dirty="0" smtClean="0"/>
              <a:t>Time sheets (5 min)</a:t>
            </a:r>
          </a:p>
          <a:p>
            <a:r>
              <a:rPr lang="en-US" dirty="0" smtClean="0"/>
              <a:t>Watch </a:t>
            </a:r>
            <a:r>
              <a:rPr lang="en-US" i="1" dirty="0" smtClean="0"/>
              <a:t>A Doll’s House</a:t>
            </a:r>
            <a:r>
              <a:rPr lang="en-US" dirty="0" smtClean="0"/>
              <a:t> film (rest of period)</a:t>
            </a:r>
          </a:p>
          <a:p>
            <a:pPr lvl="1"/>
            <a:r>
              <a:rPr lang="en-US" dirty="0" smtClean="0"/>
              <a:t>While watching, please write down as many differences between the play we read and the movie that you can see. </a:t>
            </a:r>
          </a:p>
          <a:p>
            <a:pPr lvl="1"/>
            <a:r>
              <a:rPr lang="en-US" dirty="0" smtClean="0"/>
              <a:t>At the end of the period, you should at the bottom of your paper, write down what the EFFECT of these changes are. </a:t>
            </a:r>
          </a:p>
          <a:p>
            <a:r>
              <a:rPr lang="en-US" smtClean="0"/>
              <a:t>Auction (10 min)</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9583</TotalTime>
  <Words>5571</Words>
  <Application>Microsoft Office PowerPoint</Application>
  <PresentationFormat>On-screen Show (4:3)</PresentationFormat>
  <Paragraphs>1005</Paragraphs>
  <Slides>97</Slides>
  <Notes>2</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Adjacency</vt:lpstr>
      <vt:lpstr>A Doll’s House</vt:lpstr>
      <vt:lpstr>Journaling…</vt:lpstr>
      <vt:lpstr>Big Questions</vt:lpstr>
      <vt:lpstr>Henrik Ibsen 1828-1906 Biographical Influences</vt:lpstr>
      <vt:lpstr>Realism in A Doll’s House</vt:lpstr>
      <vt:lpstr>THE VICTORIAN ERA Europe: 1837-1901 (1879)</vt:lpstr>
      <vt:lpstr>THE VICTORIAN ERA Europe: 1837-1901 (1879)</vt:lpstr>
      <vt:lpstr>Images of Victorian Women  vs. the Women of Today</vt:lpstr>
      <vt:lpstr>Images of Victorian Women Vs. The Women of Today!</vt:lpstr>
      <vt:lpstr>One Rule of Modesty (Etiquette)</vt:lpstr>
      <vt:lpstr>Women’s Rights in the Victorian Era (and the lack thereof)</vt:lpstr>
      <vt:lpstr>Victorian Marriage:  The Ultimate Goal</vt:lpstr>
      <vt:lpstr>The Realities of Marriage: Victorian Era</vt:lpstr>
      <vt:lpstr>Female Etiquette:   The Rules Women Must Follow </vt:lpstr>
      <vt:lpstr>Female Etiquette:   The Rules Women Must Follow </vt:lpstr>
      <vt:lpstr>Socially Correct Couples (even down to the physical)</vt:lpstr>
      <vt:lpstr>Pair Work</vt:lpstr>
      <vt:lpstr>Example</vt:lpstr>
      <vt:lpstr>Ibsen’s Controversial Thoughts!</vt:lpstr>
      <vt:lpstr>Isben’s Controversial Thoughts</vt:lpstr>
      <vt:lpstr>Henrik Isben:   A Revolutionary  Man</vt:lpstr>
      <vt:lpstr>Act 1</vt:lpstr>
      <vt:lpstr>Slide 23</vt:lpstr>
      <vt:lpstr>Denotation vs. Connotation</vt:lpstr>
      <vt:lpstr>Denotation and Connotation </vt:lpstr>
      <vt:lpstr>Connotation Practice!</vt:lpstr>
      <vt:lpstr>Revisiting your Journal</vt:lpstr>
      <vt:lpstr>Read A Doll’s House: Act 1</vt:lpstr>
      <vt:lpstr>Annotate while reading</vt:lpstr>
      <vt:lpstr>Wednesday 3/28: Honors</vt:lpstr>
      <vt:lpstr>Wednesday: 3/28 Academic</vt:lpstr>
      <vt:lpstr>Honors: </vt:lpstr>
      <vt:lpstr>Small Groups</vt:lpstr>
      <vt:lpstr>Honors 3/29 Warm Up</vt:lpstr>
      <vt:lpstr>Honors: Agenda </vt:lpstr>
      <vt:lpstr>Academic Agenda</vt:lpstr>
      <vt:lpstr>Honors: Extra Credit Assignments</vt:lpstr>
      <vt:lpstr>Honors Extra Credit</vt:lpstr>
      <vt:lpstr>Monday 4/9 Warm up Honors</vt:lpstr>
      <vt:lpstr>Monday 4/9 Warm up: Academic</vt:lpstr>
      <vt:lpstr>Announcements</vt:lpstr>
      <vt:lpstr>Return papers</vt:lpstr>
      <vt:lpstr>Academic Agenda </vt:lpstr>
      <vt:lpstr>Brief Review</vt:lpstr>
      <vt:lpstr>Paper Chat Room</vt:lpstr>
      <vt:lpstr>Paper Chat Room</vt:lpstr>
      <vt:lpstr>Finish Act 3</vt:lpstr>
      <vt:lpstr>Act 1 Discussion</vt:lpstr>
      <vt:lpstr>Act 1 Discussion</vt:lpstr>
      <vt:lpstr>Act 1 discussion</vt:lpstr>
      <vt:lpstr>Warm up: 4/10 Honors</vt:lpstr>
      <vt:lpstr>Warm up: 4/10 Academic</vt:lpstr>
      <vt:lpstr>Turn in Homework</vt:lpstr>
      <vt:lpstr>Read Act 2</vt:lpstr>
      <vt:lpstr>Finish reading Act 3</vt:lpstr>
      <vt:lpstr>End of the Play Questions</vt:lpstr>
      <vt:lpstr>Socratic Seminar</vt:lpstr>
      <vt:lpstr>Socratic Seminar</vt:lpstr>
      <vt:lpstr>Socratic Seminar Documents</vt:lpstr>
      <vt:lpstr>Warm up: 4/11 Honors</vt:lpstr>
      <vt:lpstr>Warm up: 4/11 Academic</vt:lpstr>
      <vt:lpstr>Slide 62</vt:lpstr>
      <vt:lpstr>Reminder: </vt:lpstr>
      <vt:lpstr>Academic Agenda</vt:lpstr>
      <vt:lpstr>Honors Agenda</vt:lpstr>
      <vt:lpstr>Warm up: 4/12 Honors</vt:lpstr>
      <vt:lpstr>Independent Reading Books</vt:lpstr>
      <vt:lpstr>Honor’s Agenda</vt:lpstr>
      <vt:lpstr>Warm up: 4/13</vt:lpstr>
      <vt:lpstr>Essay topics</vt:lpstr>
      <vt:lpstr>Literary Analysis Paper</vt:lpstr>
      <vt:lpstr>Example Analysis: </vt:lpstr>
      <vt:lpstr>Example Analysis: </vt:lpstr>
      <vt:lpstr>Find Evidence!</vt:lpstr>
      <vt:lpstr>Seminar for the essay questions</vt:lpstr>
      <vt:lpstr>Warm up: Monday 4/16 </vt:lpstr>
      <vt:lpstr>Honors’ Agenda</vt:lpstr>
      <vt:lpstr>Academic Agenda</vt:lpstr>
      <vt:lpstr>Introduction paragraph</vt:lpstr>
      <vt:lpstr>Using Quotes Mini lesson</vt:lpstr>
      <vt:lpstr>Begin Drafting Your Essay</vt:lpstr>
      <vt:lpstr>Essay Drafting</vt:lpstr>
      <vt:lpstr>Warm Up: 4/18</vt:lpstr>
      <vt:lpstr>Announcement:</vt:lpstr>
      <vt:lpstr>Honors Agenda</vt:lpstr>
      <vt:lpstr>Academic Agenda</vt:lpstr>
      <vt:lpstr>Review </vt:lpstr>
      <vt:lpstr>Essay Drafting</vt:lpstr>
      <vt:lpstr>Warm up: 4/19</vt:lpstr>
      <vt:lpstr>Bear Talk Grade</vt:lpstr>
      <vt:lpstr>Honors Agenda</vt:lpstr>
      <vt:lpstr>Academic Agenda</vt:lpstr>
      <vt:lpstr>Warm up: Friday 4/20</vt:lpstr>
      <vt:lpstr>Slide 94</vt:lpstr>
      <vt:lpstr>Slide 95</vt:lpstr>
      <vt:lpstr>Slide 96</vt:lpstr>
      <vt:lpstr>Honors Agenda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mshields3</cp:lastModifiedBy>
  <cp:revision>72</cp:revision>
  <dcterms:created xsi:type="dcterms:W3CDTF">2012-03-18T18:53:49Z</dcterms:created>
  <dcterms:modified xsi:type="dcterms:W3CDTF">2014-11-05T11:50:28Z</dcterms:modified>
</cp:coreProperties>
</file>