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57" r:id="rId5"/>
    <p:sldId id="265" r:id="rId6"/>
    <p:sldId id="266" r:id="rId7"/>
    <p:sldId id="267" r:id="rId8"/>
    <p:sldId id="268" r:id="rId9"/>
    <p:sldId id="258" r:id="rId10"/>
    <p:sldId id="259" r:id="rId11"/>
    <p:sldId id="260" r:id="rId12"/>
    <p:sldId id="261" r:id="rId13"/>
    <p:sldId id="26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3" d="100"/>
          <a:sy n="83" d="100"/>
        </p:scale>
        <p:origin x="61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han Sanders" userId="0e6f7f36633600ec" providerId="LiveId" clId="{CF58059D-E1FA-42E9-8CCD-8A7CC5224A7C}"/>
    <pc:docChg chg="custSel addSld delSld modSld sldOrd">
      <pc:chgData name="Meghan Sanders" userId="0e6f7f36633600ec" providerId="LiveId" clId="{CF58059D-E1FA-42E9-8CCD-8A7CC5224A7C}" dt="2018-02-05T14:43:25.909" v="3313" actId="27636"/>
      <pc:docMkLst>
        <pc:docMk/>
      </pc:docMkLst>
      <pc:sldChg chg="modSp">
        <pc:chgData name="Meghan Sanders" userId="0e6f7f36633600ec" providerId="LiveId" clId="{CF58059D-E1FA-42E9-8CCD-8A7CC5224A7C}" dt="2018-02-05T14:26:35.692" v="174" actId="20577"/>
        <pc:sldMkLst>
          <pc:docMk/>
          <pc:sldMk cId="2524645557" sldId="256"/>
        </pc:sldMkLst>
        <pc:spChg chg="mod">
          <ac:chgData name="Meghan Sanders" userId="0e6f7f36633600ec" providerId="LiveId" clId="{CF58059D-E1FA-42E9-8CCD-8A7CC5224A7C}" dt="2018-02-05T14:26:35.692" v="174" actId="20577"/>
          <ac:spMkLst>
            <pc:docMk/>
            <pc:sldMk cId="2524645557" sldId="256"/>
            <ac:spMk id="3" creationId="{6FDF9BC1-6510-4756-990F-2BE196ACC1E0}"/>
          </ac:spMkLst>
        </pc:spChg>
      </pc:sldChg>
      <pc:sldChg chg="modSp">
        <pc:chgData name="Meghan Sanders" userId="0e6f7f36633600ec" providerId="LiveId" clId="{CF58059D-E1FA-42E9-8CCD-8A7CC5224A7C}" dt="2018-02-05T14:31:40.459" v="1036" actId="20577"/>
        <pc:sldMkLst>
          <pc:docMk/>
          <pc:sldMk cId="2322435237" sldId="257"/>
        </pc:sldMkLst>
        <pc:spChg chg="mod">
          <ac:chgData name="Meghan Sanders" userId="0e6f7f36633600ec" providerId="LiveId" clId="{CF58059D-E1FA-42E9-8CCD-8A7CC5224A7C}" dt="2018-02-05T14:31:40.459" v="1036" actId="20577"/>
          <ac:spMkLst>
            <pc:docMk/>
            <pc:sldMk cId="2322435237" sldId="257"/>
            <ac:spMk id="2" creationId="{62D23847-329E-4071-A239-63A55500872F}"/>
          </ac:spMkLst>
        </pc:spChg>
        <pc:spChg chg="mod">
          <ac:chgData name="Meghan Sanders" userId="0e6f7f36633600ec" providerId="LiveId" clId="{CF58059D-E1FA-42E9-8CCD-8A7CC5224A7C}" dt="2018-02-05T14:24:20.710" v="94" actId="27636"/>
          <ac:spMkLst>
            <pc:docMk/>
            <pc:sldMk cId="2322435237" sldId="257"/>
            <ac:spMk id="3" creationId="{D1356239-70CF-4331-80B3-73AE8F0D55F6}"/>
          </ac:spMkLst>
        </pc:spChg>
      </pc:sldChg>
      <pc:sldChg chg="modSp">
        <pc:chgData name="Meghan Sanders" userId="0e6f7f36633600ec" providerId="LiveId" clId="{CF58059D-E1FA-42E9-8CCD-8A7CC5224A7C}" dt="2018-02-05T14:24:36.975" v="102" actId="20577"/>
        <pc:sldMkLst>
          <pc:docMk/>
          <pc:sldMk cId="2310361056" sldId="258"/>
        </pc:sldMkLst>
        <pc:spChg chg="mod">
          <ac:chgData name="Meghan Sanders" userId="0e6f7f36633600ec" providerId="LiveId" clId="{CF58059D-E1FA-42E9-8CCD-8A7CC5224A7C}" dt="2018-02-05T14:24:36.975" v="102" actId="20577"/>
          <ac:spMkLst>
            <pc:docMk/>
            <pc:sldMk cId="2310361056" sldId="258"/>
            <ac:spMk id="3" creationId="{66BE7D23-B75B-4CFD-A7CD-B6EEA813167B}"/>
          </ac:spMkLst>
        </pc:spChg>
      </pc:sldChg>
      <pc:sldChg chg="modSp">
        <pc:chgData name="Meghan Sanders" userId="0e6f7f36633600ec" providerId="LiveId" clId="{CF58059D-E1FA-42E9-8CCD-8A7CC5224A7C}" dt="2018-02-05T14:25:00.862" v="105" actId="403"/>
        <pc:sldMkLst>
          <pc:docMk/>
          <pc:sldMk cId="2113987689" sldId="260"/>
        </pc:sldMkLst>
        <pc:spChg chg="mod">
          <ac:chgData name="Meghan Sanders" userId="0e6f7f36633600ec" providerId="LiveId" clId="{CF58059D-E1FA-42E9-8CCD-8A7CC5224A7C}" dt="2018-02-05T14:25:00.862" v="105" actId="403"/>
          <ac:spMkLst>
            <pc:docMk/>
            <pc:sldMk cId="2113987689" sldId="260"/>
            <ac:spMk id="3" creationId="{9E21D3BD-D44E-4CCB-A5EA-B7FBAA299A0B}"/>
          </ac:spMkLst>
        </pc:spChg>
      </pc:sldChg>
      <pc:sldChg chg="modSp">
        <pc:chgData name="Meghan Sanders" userId="0e6f7f36633600ec" providerId="LiveId" clId="{CF58059D-E1FA-42E9-8CCD-8A7CC5224A7C}" dt="2018-02-05T14:26:20.959" v="173" actId="20577"/>
        <pc:sldMkLst>
          <pc:docMk/>
          <pc:sldMk cId="815873189" sldId="262"/>
        </pc:sldMkLst>
        <pc:spChg chg="mod">
          <ac:chgData name="Meghan Sanders" userId="0e6f7f36633600ec" providerId="LiveId" clId="{CF58059D-E1FA-42E9-8CCD-8A7CC5224A7C}" dt="2018-02-05T14:26:20.959" v="173" actId="20577"/>
          <ac:spMkLst>
            <pc:docMk/>
            <pc:sldMk cId="815873189" sldId="262"/>
            <ac:spMk id="3" creationId="{0F8034E9-1621-4403-8169-F59A4316578C}"/>
          </ac:spMkLst>
        </pc:spChg>
      </pc:sldChg>
      <pc:sldChg chg="modSp add ord">
        <pc:chgData name="Meghan Sanders" userId="0e6f7f36633600ec" providerId="LiveId" clId="{CF58059D-E1FA-42E9-8CCD-8A7CC5224A7C}" dt="2018-02-05T14:28:31.474" v="418" actId="20577"/>
        <pc:sldMkLst>
          <pc:docMk/>
          <pc:sldMk cId="2218109529" sldId="263"/>
        </pc:sldMkLst>
        <pc:spChg chg="mod">
          <ac:chgData name="Meghan Sanders" userId="0e6f7f36633600ec" providerId="LiveId" clId="{CF58059D-E1FA-42E9-8CCD-8A7CC5224A7C}" dt="2018-02-05T14:27:01.325" v="197" actId="20577"/>
          <ac:spMkLst>
            <pc:docMk/>
            <pc:sldMk cId="2218109529" sldId="263"/>
            <ac:spMk id="2" creationId="{EEA991E8-8B04-4D98-836F-09C9A9B53B28}"/>
          </ac:spMkLst>
        </pc:spChg>
        <pc:spChg chg="mod">
          <ac:chgData name="Meghan Sanders" userId="0e6f7f36633600ec" providerId="LiveId" clId="{CF58059D-E1FA-42E9-8CCD-8A7CC5224A7C}" dt="2018-02-05T14:28:31.474" v="418" actId="20577"/>
          <ac:spMkLst>
            <pc:docMk/>
            <pc:sldMk cId="2218109529" sldId="263"/>
            <ac:spMk id="3" creationId="{FF9EBF80-3F04-4C05-92EE-912BF0084403}"/>
          </ac:spMkLst>
        </pc:spChg>
      </pc:sldChg>
      <pc:sldChg chg="del">
        <pc:chgData name="Meghan Sanders" userId="0e6f7f36633600ec" providerId="LiveId" clId="{CF58059D-E1FA-42E9-8CCD-8A7CC5224A7C}" dt="2018-02-05T14:26:03.149" v="153" actId="2696"/>
        <pc:sldMkLst>
          <pc:docMk/>
          <pc:sldMk cId="3752447509" sldId="263"/>
        </pc:sldMkLst>
      </pc:sldChg>
      <pc:sldChg chg="modSp add">
        <pc:chgData name="Meghan Sanders" userId="0e6f7f36633600ec" providerId="LiveId" clId="{CF58059D-E1FA-42E9-8CCD-8A7CC5224A7C}" dt="2018-02-05T14:31:25.402" v="1032" actId="27636"/>
        <pc:sldMkLst>
          <pc:docMk/>
          <pc:sldMk cId="1715610046" sldId="264"/>
        </pc:sldMkLst>
        <pc:spChg chg="mod">
          <ac:chgData name="Meghan Sanders" userId="0e6f7f36633600ec" providerId="LiveId" clId="{CF58059D-E1FA-42E9-8CCD-8A7CC5224A7C}" dt="2018-02-05T14:28:36.618" v="433" actId="20577"/>
          <ac:spMkLst>
            <pc:docMk/>
            <pc:sldMk cId="1715610046" sldId="264"/>
            <ac:spMk id="2" creationId="{E8F6B2C0-4335-4A49-BE4B-EBF4ED58CD47}"/>
          </ac:spMkLst>
        </pc:spChg>
        <pc:spChg chg="mod">
          <ac:chgData name="Meghan Sanders" userId="0e6f7f36633600ec" providerId="LiveId" clId="{CF58059D-E1FA-42E9-8CCD-8A7CC5224A7C}" dt="2018-02-05T14:31:25.402" v="1032" actId="27636"/>
          <ac:spMkLst>
            <pc:docMk/>
            <pc:sldMk cId="1715610046" sldId="264"/>
            <ac:spMk id="3" creationId="{562B7BDC-57AD-4FA2-8D52-B55EA7A3DE39}"/>
          </ac:spMkLst>
        </pc:spChg>
      </pc:sldChg>
      <pc:sldChg chg="modSp add">
        <pc:chgData name="Meghan Sanders" userId="0e6f7f36633600ec" providerId="LiveId" clId="{CF58059D-E1FA-42E9-8CCD-8A7CC5224A7C}" dt="2018-02-05T14:35:27.505" v="1673" actId="114"/>
        <pc:sldMkLst>
          <pc:docMk/>
          <pc:sldMk cId="2386729378" sldId="265"/>
        </pc:sldMkLst>
        <pc:spChg chg="mod">
          <ac:chgData name="Meghan Sanders" userId="0e6f7f36633600ec" providerId="LiveId" clId="{CF58059D-E1FA-42E9-8CCD-8A7CC5224A7C}" dt="2018-02-05T14:32:14.455" v="1072" actId="20577"/>
          <ac:spMkLst>
            <pc:docMk/>
            <pc:sldMk cId="2386729378" sldId="265"/>
            <ac:spMk id="2" creationId="{81307233-7191-4903-9F43-D04BC78A0E1E}"/>
          </ac:spMkLst>
        </pc:spChg>
        <pc:spChg chg="mod">
          <ac:chgData name="Meghan Sanders" userId="0e6f7f36633600ec" providerId="LiveId" clId="{CF58059D-E1FA-42E9-8CCD-8A7CC5224A7C}" dt="2018-02-05T14:35:27.505" v="1673" actId="114"/>
          <ac:spMkLst>
            <pc:docMk/>
            <pc:sldMk cId="2386729378" sldId="265"/>
            <ac:spMk id="3" creationId="{4EDD1A18-5D6B-40F6-BA58-8B1B1A398713}"/>
          </ac:spMkLst>
        </pc:spChg>
      </pc:sldChg>
      <pc:sldChg chg="modSp add">
        <pc:chgData name="Meghan Sanders" userId="0e6f7f36633600ec" providerId="LiveId" clId="{CF58059D-E1FA-42E9-8CCD-8A7CC5224A7C}" dt="2018-02-05T14:37:01.188" v="1888" actId="403"/>
        <pc:sldMkLst>
          <pc:docMk/>
          <pc:sldMk cId="2923430259" sldId="266"/>
        </pc:sldMkLst>
        <pc:spChg chg="mod">
          <ac:chgData name="Meghan Sanders" userId="0e6f7f36633600ec" providerId="LiveId" clId="{CF58059D-E1FA-42E9-8CCD-8A7CC5224A7C}" dt="2018-02-05T14:35:48.286" v="1732" actId="20577"/>
          <ac:spMkLst>
            <pc:docMk/>
            <pc:sldMk cId="2923430259" sldId="266"/>
            <ac:spMk id="2" creationId="{B66F816A-AD21-4EAD-BC02-AC776732B398}"/>
          </ac:spMkLst>
        </pc:spChg>
        <pc:spChg chg="mod">
          <ac:chgData name="Meghan Sanders" userId="0e6f7f36633600ec" providerId="LiveId" clId="{CF58059D-E1FA-42E9-8CCD-8A7CC5224A7C}" dt="2018-02-05T14:37:01.188" v="1888" actId="403"/>
          <ac:spMkLst>
            <pc:docMk/>
            <pc:sldMk cId="2923430259" sldId="266"/>
            <ac:spMk id="3" creationId="{6564FD67-8655-469D-84FB-DFDCC6C322E2}"/>
          </ac:spMkLst>
        </pc:spChg>
      </pc:sldChg>
      <pc:sldChg chg="modSp add">
        <pc:chgData name="Meghan Sanders" userId="0e6f7f36633600ec" providerId="LiveId" clId="{CF58059D-E1FA-42E9-8CCD-8A7CC5224A7C}" dt="2018-02-05T14:43:25.909" v="3313" actId="27636"/>
        <pc:sldMkLst>
          <pc:docMk/>
          <pc:sldMk cId="1275796575" sldId="267"/>
        </pc:sldMkLst>
        <pc:spChg chg="mod">
          <ac:chgData name="Meghan Sanders" userId="0e6f7f36633600ec" providerId="LiveId" clId="{CF58059D-E1FA-42E9-8CCD-8A7CC5224A7C}" dt="2018-02-05T14:37:13.388" v="1908" actId="20577"/>
          <ac:spMkLst>
            <pc:docMk/>
            <pc:sldMk cId="1275796575" sldId="267"/>
            <ac:spMk id="2" creationId="{49674AAC-6D4B-4E7C-A7B4-1A71D5635AAD}"/>
          </ac:spMkLst>
        </pc:spChg>
        <pc:spChg chg="mod">
          <ac:chgData name="Meghan Sanders" userId="0e6f7f36633600ec" providerId="LiveId" clId="{CF58059D-E1FA-42E9-8CCD-8A7CC5224A7C}" dt="2018-02-05T14:43:25.909" v="3313" actId="27636"/>
          <ac:spMkLst>
            <pc:docMk/>
            <pc:sldMk cId="1275796575" sldId="267"/>
            <ac:spMk id="3" creationId="{3CF7D632-D16F-4866-B026-1CA72CDC6C93}"/>
          </ac:spMkLst>
        </pc:spChg>
      </pc:sldChg>
      <pc:sldChg chg="modSp add">
        <pc:chgData name="Meghan Sanders" userId="0e6f7f36633600ec" providerId="LiveId" clId="{CF58059D-E1FA-42E9-8CCD-8A7CC5224A7C}" dt="2018-02-05T14:43:19.986" v="3310" actId="403"/>
        <pc:sldMkLst>
          <pc:docMk/>
          <pc:sldMk cId="1215252286" sldId="268"/>
        </pc:sldMkLst>
        <pc:spChg chg="mod">
          <ac:chgData name="Meghan Sanders" userId="0e6f7f36633600ec" providerId="LiveId" clId="{CF58059D-E1FA-42E9-8CCD-8A7CC5224A7C}" dt="2018-02-05T14:42:34.889" v="3062" actId="20577"/>
          <ac:spMkLst>
            <pc:docMk/>
            <pc:sldMk cId="1215252286" sldId="268"/>
            <ac:spMk id="2" creationId="{2ADEDDE1-B04F-45E3-894C-60FA7B67DB27}"/>
          </ac:spMkLst>
        </pc:spChg>
        <pc:spChg chg="mod">
          <ac:chgData name="Meghan Sanders" userId="0e6f7f36633600ec" providerId="LiveId" clId="{CF58059D-E1FA-42E9-8CCD-8A7CC5224A7C}" dt="2018-02-05T14:43:19.986" v="3310" actId="403"/>
          <ac:spMkLst>
            <pc:docMk/>
            <pc:sldMk cId="1215252286" sldId="268"/>
            <ac:spMk id="3" creationId="{BA56D0BE-1386-411A-857E-62294C65A4E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2/5/2018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2/5/2018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F047D-EDC7-40DE-8A17-98B1AA49878D}"/>
              </a:ext>
            </a:extLst>
          </p:cNvPr>
          <p:cNvSpPr>
            <a:spLocks noGrp="1"/>
          </p:cNvSpPr>
          <p:nvPr>
            <p:ph type="ctrTitle"/>
          </p:nvPr>
        </p:nvSpPr>
        <p:spPr/>
        <p:txBody>
          <a:bodyPr/>
          <a:lstStyle/>
          <a:p>
            <a:r>
              <a:rPr lang="en-US" dirty="0"/>
              <a:t>Question Like a 4 year Old</a:t>
            </a:r>
          </a:p>
        </p:txBody>
      </p:sp>
      <p:sp>
        <p:nvSpPr>
          <p:cNvPr id="3" name="Subtitle 2">
            <a:extLst>
              <a:ext uri="{FF2B5EF4-FFF2-40B4-BE49-F238E27FC236}">
                <a16:creationId xmlns:a16="http://schemas.microsoft.com/office/drawing/2014/main" id="{6FDF9BC1-6510-4756-990F-2BE196ACC1E0}"/>
              </a:ext>
            </a:extLst>
          </p:cNvPr>
          <p:cNvSpPr>
            <a:spLocks noGrp="1"/>
          </p:cNvSpPr>
          <p:nvPr>
            <p:ph type="subTitle" idx="1"/>
          </p:nvPr>
        </p:nvSpPr>
        <p:spPr/>
        <p:txBody>
          <a:bodyPr/>
          <a:lstStyle/>
          <a:p>
            <a:r>
              <a:rPr lang="en-US" dirty="0"/>
              <a:t>Credit to </a:t>
            </a:r>
            <a:r>
              <a:rPr lang="en-US" dirty="0" err="1"/>
              <a:t>Jori</a:t>
            </a:r>
            <a:r>
              <a:rPr lang="en-US" dirty="0"/>
              <a:t> </a:t>
            </a:r>
            <a:r>
              <a:rPr lang="en-US" dirty="0" err="1"/>
              <a:t>Krulder</a:t>
            </a:r>
            <a:endParaRPr lang="en-US" dirty="0"/>
          </a:p>
        </p:txBody>
      </p:sp>
    </p:spTree>
    <p:extLst>
      <p:ext uri="{BB962C8B-B14F-4D97-AF65-F5344CB8AC3E}">
        <p14:creationId xmlns:p14="http://schemas.microsoft.com/office/powerpoint/2010/main" val="2524645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8DA6D-F7DA-4D5F-817D-FA17FF71A081}"/>
              </a:ext>
            </a:extLst>
          </p:cNvPr>
          <p:cNvSpPr>
            <a:spLocks noGrp="1"/>
          </p:cNvSpPr>
          <p:nvPr>
            <p:ph type="title"/>
          </p:nvPr>
        </p:nvSpPr>
        <p:spPr/>
        <p:txBody>
          <a:bodyPr/>
          <a:lstStyle/>
          <a:p>
            <a:r>
              <a:rPr lang="en-US" dirty="0"/>
              <a:t>Structure</a:t>
            </a:r>
          </a:p>
        </p:txBody>
      </p:sp>
      <p:sp>
        <p:nvSpPr>
          <p:cNvPr id="3" name="Content Placeholder 2">
            <a:extLst>
              <a:ext uri="{FF2B5EF4-FFF2-40B4-BE49-F238E27FC236}">
                <a16:creationId xmlns:a16="http://schemas.microsoft.com/office/drawing/2014/main" id="{6AFB2CD9-A090-46CD-BB8D-899040BCEE03}"/>
              </a:ext>
            </a:extLst>
          </p:cNvPr>
          <p:cNvSpPr>
            <a:spLocks noGrp="1"/>
          </p:cNvSpPr>
          <p:nvPr>
            <p:ph idx="1"/>
          </p:nvPr>
        </p:nvSpPr>
        <p:spPr/>
        <p:txBody>
          <a:bodyPr/>
          <a:lstStyle/>
          <a:p>
            <a:r>
              <a:rPr lang="en-US" dirty="0"/>
              <a:t>Students take 5-7 minutes to write a thesis statement from a prompt. If they have time after writing their thesis statement, they can do a quick outline of possible supporting evidence or topic sentences for how they will support their essay. (or, we use existing thesis statements)</a:t>
            </a:r>
          </a:p>
          <a:p>
            <a:r>
              <a:rPr lang="en-US" dirty="0"/>
              <a:t>Students pair up with their essays and take turns questioning each other’s thesis statement, discussing the answers and progressively digging for complexity and focusing the ideas in the thesis.</a:t>
            </a:r>
          </a:p>
          <a:p>
            <a:r>
              <a:rPr lang="en-US" dirty="0"/>
              <a:t>We go around the classroom and share our original and revised thesis statements, noticing what has changed and, time allowing, asking additional questions to hone them even further.</a:t>
            </a:r>
          </a:p>
          <a:p>
            <a:endParaRPr lang="en-US" dirty="0"/>
          </a:p>
        </p:txBody>
      </p:sp>
    </p:spTree>
    <p:extLst>
      <p:ext uri="{BB962C8B-B14F-4D97-AF65-F5344CB8AC3E}">
        <p14:creationId xmlns:p14="http://schemas.microsoft.com/office/powerpoint/2010/main" val="2745750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AF03-FE5A-4DE1-98F0-75308EE409C2}"/>
              </a:ext>
            </a:extLst>
          </p:cNvPr>
          <p:cNvSpPr>
            <a:spLocks noGrp="1"/>
          </p:cNvSpPr>
          <p:nvPr>
            <p:ph type="title"/>
          </p:nvPr>
        </p:nvSpPr>
        <p:spPr/>
        <p:txBody>
          <a:bodyPr/>
          <a:lstStyle/>
          <a:p>
            <a:r>
              <a:rPr lang="en-US" dirty="0"/>
              <a:t>When Paired Up…</a:t>
            </a:r>
          </a:p>
        </p:txBody>
      </p:sp>
      <p:sp>
        <p:nvSpPr>
          <p:cNvPr id="3" name="Content Placeholder 2">
            <a:extLst>
              <a:ext uri="{FF2B5EF4-FFF2-40B4-BE49-F238E27FC236}">
                <a16:creationId xmlns:a16="http://schemas.microsoft.com/office/drawing/2014/main" id="{9E21D3BD-D44E-4CCB-A5EA-B7FBAA299A0B}"/>
              </a:ext>
            </a:extLst>
          </p:cNvPr>
          <p:cNvSpPr>
            <a:spLocks noGrp="1"/>
          </p:cNvSpPr>
          <p:nvPr>
            <p:ph idx="1"/>
          </p:nvPr>
        </p:nvSpPr>
        <p:spPr/>
        <p:txBody>
          <a:bodyPr>
            <a:normAutofit/>
          </a:bodyPr>
          <a:lstStyle/>
          <a:p>
            <a:r>
              <a:rPr lang="en-US" sz="2800" dirty="0"/>
              <a:t> This is called the 4 year old questioning technique because it involves an incessant, annoying, seemingly endless string of questions.</a:t>
            </a:r>
          </a:p>
          <a:p>
            <a:endParaRPr lang="en-US" sz="2800" dirty="0"/>
          </a:p>
          <a:p>
            <a:r>
              <a:rPr lang="en-US" sz="2800" dirty="0"/>
              <a:t>When paired up, you will become the 4 year old and ask that string of questions. </a:t>
            </a:r>
          </a:p>
        </p:txBody>
      </p:sp>
    </p:spTree>
    <p:extLst>
      <p:ext uri="{BB962C8B-B14F-4D97-AF65-F5344CB8AC3E}">
        <p14:creationId xmlns:p14="http://schemas.microsoft.com/office/powerpoint/2010/main" val="2113987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D8055-69BA-44CF-8BEF-112DE6927574}"/>
              </a:ext>
            </a:extLst>
          </p:cNvPr>
          <p:cNvSpPr>
            <a:spLocks noGrp="1"/>
          </p:cNvSpPr>
          <p:nvPr>
            <p:ph type="title"/>
          </p:nvPr>
        </p:nvSpPr>
        <p:spPr/>
        <p:txBody>
          <a:bodyPr/>
          <a:lstStyle/>
          <a:p>
            <a:r>
              <a:rPr lang="en-US" dirty="0"/>
              <a:t>Example (from Ms. </a:t>
            </a:r>
            <a:r>
              <a:rPr lang="en-US" dirty="0" err="1"/>
              <a:t>Krulder</a:t>
            </a:r>
            <a:r>
              <a:rPr lang="en-US" dirty="0"/>
              <a:t>)</a:t>
            </a:r>
          </a:p>
        </p:txBody>
      </p:sp>
      <p:sp>
        <p:nvSpPr>
          <p:cNvPr id="3" name="Content Placeholder 2">
            <a:extLst>
              <a:ext uri="{FF2B5EF4-FFF2-40B4-BE49-F238E27FC236}">
                <a16:creationId xmlns:a16="http://schemas.microsoft.com/office/drawing/2014/main" id="{D1ABF91D-E5B0-4AF7-AC85-CB4F5AE62F29}"/>
              </a:ext>
            </a:extLst>
          </p:cNvPr>
          <p:cNvSpPr>
            <a:spLocks noGrp="1"/>
          </p:cNvSpPr>
          <p:nvPr>
            <p:ph idx="1"/>
          </p:nvPr>
        </p:nvSpPr>
        <p:spPr>
          <a:xfrm>
            <a:off x="360218" y="2119745"/>
            <a:ext cx="11179847" cy="4738255"/>
          </a:xfrm>
        </p:spPr>
        <p:txBody>
          <a:bodyPr>
            <a:normAutofit fontScale="92500" lnSpcReduction="20000"/>
          </a:bodyPr>
          <a:lstStyle/>
          <a:p>
            <a:r>
              <a:rPr lang="en-US" b="1" dirty="0"/>
              <a:t>Thesis Writer (TW): </a:t>
            </a:r>
            <a:r>
              <a:rPr lang="en-US" dirty="0"/>
              <a:t>Original thesis: </a:t>
            </a:r>
            <a:r>
              <a:rPr lang="en-US" i="1" dirty="0"/>
              <a:t>“Frankenstein’s monster shows the effect of society on personality.”</a:t>
            </a:r>
            <a:endParaRPr lang="en-US" dirty="0"/>
          </a:p>
          <a:p>
            <a:r>
              <a:rPr lang="en-US" b="1" dirty="0"/>
              <a:t>Questioner (Q):</a:t>
            </a:r>
            <a:r>
              <a:rPr lang="en-US" dirty="0"/>
              <a:t> “How did society affect Frankenstein’s monster’s personality?”</a:t>
            </a:r>
          </a:p>
          <a:p>
            <a:r>
              <a:rPr lang="en-US" b="1" dirty="0"/>
              <a:t>TW: </a:t>
            </a:r>
            <a:r>
              <a:rPr lang="en-US" dirty="0"/>
              <a:t>“It made him angry and murderous.”</a:t>
            </a:r>
          </a:p>
          <a:p>
            <a:r>
              <a:rPr lang="en-US" b="1" dirty="0"/>
              <a:t>Q:</a:t>
            </a:r>
            <a:r>
              <a:rPr lang="en-US" dirty="0"/>
              <a:t> “How did it make him angry and murderous?”</a:t>
            </a:r>
          </a:p>
          <a:p>
            <a:r>
              <a:rPr lang="en-US" b="1" dirty="0"/>
              <a:t>TW:</a:t>
            </a:r>
            <a:r>
              <a:rPr lang="en-US" dirty="0"/>
              <a:t> “It treated him badly and made him want to treat others badly.”</a:t>
            </a:r>
          </a:p>
          <a:p>
            <a:r>
              <a:rPr lang="en-US" b="1" dirty="0"/>
              <a:t>Q: </a:t>
            </a:r>
            <a:r>
              <a:rPr lang="en-US" dirty="0"/>
              <a:t>“Why did it treat him badly?”</a:t>
            </a:r>
          </a:p>
          <a:p>
            <a:r>
              <a:rPr lang="en-US" b="1" dirty="0"/>
              <a:t>TW: </a:t>
            </a:r>
            <a:r>
              <a:rPr lang="en-US" dirty="0"/>
              <a:t>“Because he was ugly.”</a:t>
            </a:r>
          </a:p>
          <a:p>
            <a:r>
              <a:rPr lang="en-US" b="1" dirty="0"/>
              <a:t>Q: </a:t>
            </a:r>
            <a:r>
              <a:rPr lang="en-US" dirty="0"/>
              <a:t>“Why did they treat him badly because he was ugly?”</a:t>
            </a:r>
          </a:p>
          <a:p>
            <a:r>
              <a:rPr lang="en-US" b="1" dirty="0"/>
              <a:t>TW:</a:t>
            </a:r>
            <a:r>
              <a:rPr lang="en-US" dirty="0"/>
              <a:t> “Because society tends to reject things and people who are different and they don’t understand.”</a:t>
            </a:r>
          </a:p>
          <a:p>
            <a:r>
              <a:rPr lang="en-US" b="1" dirty="0"/>
              <a:t>Q:</a:t>
            </a:r>
            <a:r>
              <a:rPr lang="en-US" dirty="0"/>
              <a:t> “Why did that make him angry and murderous?”</a:t>
            </a:r>
          </a:p>
          <a:p>
            <a:r>
              <a:rPr lang="en-US" b="1" dirty="0"/>
              <a:t>TW:</a:t>
            </a:r>
            <a:r>
              <a:rPr lang="en-US" dirty="0"/>
              <a:t> “Because we learn how to treat people by how we are treated.”</a:t>
            </a:r>
          </a:p>
          <a:p>
            <a:r>
              <a:rPr lang="en-US" dirty="0"/>
              <a:t>20 or more questions later – possible</a:t>
            </a:r>
            <a:r>
              <a:rPr lang="en-US" b="1" dirty="0"/>
              <a:t> Revised Thesis:</a:t>
            </a:r>
            <a:r>
              <a:rPr lang="en-US" dirty="0"/>
              <a:t> </a:t>
            </a:r>
            <a:r>
              <a:rPr lang="en-US" i="1" dirty="0"/>
              <a:t>“The development of Frankenstein’s monster into a murderous, angry creature shows how society’s tendency to reject what it does not understand can ironically lead to creating the very monsters we fear.”</a:t>
            </a:r>
            <a:endParaRPr lang="en-US" dirty="0"/>
          </a:p>
          <a:p>
            <a:endParaRPr lang="en-US" dirty="0"/>
          </a:p>
        </p:txBody>
      </p:sp>
    </p:spTree>
    <p:extLst>
      <p:ext uri="{BB962C8B-B14F-4D97-AF65-F5344CB8AC3E}">
        <p14:creationId xmlns:p14="http://schemas.microsoft.com/office/powerpoint/2010/main" val="3237217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4DBAE-A224-40BE-A032-727DEA665E16}"/>
              </a:ext>
            </a:extLst>
          </p:cNvPr>
          <p:cNvSpPr>
            <a:spLocks noGrp="1"/>
          </p:cNvSpPr>
          <p:nvPr>
            <p:ph type="title"/>
          </p:nvPr>
        </p:nvSpPr>
        <p:spPr/>
        <p:txBody>
          <a:bodyPr/>
          <a:lstStyle/>
          <a:p>
            <a:r>
              <a:rPr lang="en-US" dirty="0"/>
              <a:t>Practice: </a:t>
            </a:r>
          </a:p>
        </p:txBody>
      </p:sp>
      <p:sp>
        <p:nvSpPr>
          <p:cNvPr id="3" name="Content Placeholder 2">
            <a:extLst>
              <a:ext uri="{FF2B5EF4-FFF2-40B4-BE49-F238E27FC236}">
                <a16:creationId xmlns:a16="http://schemas.microsoft.com/office/drawing/2014/main" id="{0F8034E9-1621-4403-8169-F59A4316578C}"/>
              </a:ext>
            </a:extLst>
          </p:cNvPr>
          <p:cNvSpPr>
            <a:spLocks noGrp="1"/>
          </p:cNvSpPr>
          <p:nvPr>
            <p:ph idx="1"/>
          </p:nvPr>
        </p:nvSpPr>
        <p:spPr>
          <a:xfrm>
            <a:off x="526473" y="2225964"/>
            <a:ext cx="11342254" cy="3632834"/>
          </a:xfrm>
        </p:spPr>
        <p:txBody>
          <a:bodyPr>
            <a:normAutofit/>
          </a:bodyPr>
          <a:lstStyle/>
          <a:p>
            <a:r>
              <a:rPr lang="en-US" sz="3200" dirty="0"/>
              <a:t>Original thematic topic: In the short story, Arnold Friend is the devil. </a:t>
            </a:r>
          </a:p>
          <a:p>
            <a:endParaRPr lang="en-US" sz="3200" dirty="0"/>
          </a:p>
          <a:p>
            <a:r>
              <a:rPr lang="en-US" sz="3200" dirty="0"/>
              <a:t>What questions can we ask? </a:t>
            </a:r>
          </a:p>
        </p:txBody>
      </p:sp>
    </p:spTree>
    <p:extLst>
      <p:ext uri="{BB962C8B-B14F-4D97-AF65-F5344CB8AC3E}">
        <p14:creationId xmlns:p14="http://schemas.microsoft.com/office/powerpoint/2010/main" val="815873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991E8-8B04-4D98-836F-09C9A9B53B28}"/>
              </a:ext>
            </a:extLst>
          </p:cNvPr>
          <p:cNvSpPr>
            <a:spLocks noGrp="1"/>
          </p:cNvSpPr>
          <p:nvPr>
            <p:ph type="title"/>
          </p:nvPr>
        </p:nvSpPr>
        <p:spPr/>
        <p:txBody>
          <a:bodyPr/>
          <a:lstStyle/>
          <a:p>
            <a:r>
              <a:rPr lang="en-US" dirty="0"/>
              <a:t>What is theme?</a:t>
            </a:r>
          </a:p>
        </p:txBody>
      </p:sp>
      <p:sp>
        <p:nvSpPr>
          <p:cNvPr id="3" name="Content Placeholder 2">
            <a:extLst>
              <a:ext uri="{FF2B5EF4-FFF2-40B4-BE49-F238E27FC236}">
                <a16:creationId xmlns:a16="http://schemas.microsoft.com/office/drawing/2014/main" id="{FF9EBF80-3F04-4C05-92EE-912BF0084403}"/>
              </a:ext>
            </a:extLst>
          </p:cNvPr>
          <p:cNvSpPr>
            <a:spLocks noGrp="1"/>
          </p:cNvSpPr>
          <p:nvPr>
            <p:ph idx="1"/>
          </p:nvPr>
        </p:nvSpPr>
        <p:spPr/>
        <p:txBody>
          <a:bodyPr>
            <a:normAutofit/>
          </a:bodyPr>
          <a:lstStyle/>
          <a:p>
            <a:r>
              <a:rPr lang="en-US" sz="3200" dirty="0"/>
              <a:t>What is the definition you know? </a:t>
            </a:r>
          </a:p>
          <a:p>
            <a:endParaRPr lang="en-US" sz="3200" dirty="0"/>
          </a:p>
          <a:p>
            <a:r>
              <a:rPr lang="en-US" sz="3200" dirty="0"/>
              <a:t>What are some examples you can think of? Give the story and the theme.</a:t>
            </a:r>
          </a:p>
        </p:txBody>
      </p:sp>
    </p:spTree>
    <p:extLst>
      <p:ext uri="{BB962C8B-B14F-4D97-AF65-F5344CB8AC3E}">
        <p14:creationId xmlns:p14="http://schemas.microsoft.com/office/powerpoint/2010/main" val="2218109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6B2C0-4335-4A49-BE4B-EBF4ED58CD47}"/>
              </a:ext>
            </a:extLst>
          </p:cNvPr>
          <p:cNvSpPr>
            <a:spLocks noGrp="1"/>
          </p:cNvSpPr>
          <p:nvPr>
            <p:ph type="title"/>
          </p:nvPr>
        </p:nvSpPr>
        <p:spPr/>
        <p:txBody>
          <a:bodyPr/>
          <a:lstStyle/>
          <a:p>
            <a:r>
              <a:rPr lang="en-US" dirty="0"/>
              <a:t>What is theme?</a:t>
            </a:r>
          </a:p>
        </p:txBody>
      </p:sp>
      <p:sp>
        <p:nvSpPr>
          <p:cNvPr id="3" name="Content Placeholder 2">
            <a:extLst>
              <a:ext uri="{FF2B5EF4-FFF2-40B4-BE49-F238E27FC236}">
                <a16:creationId xmlns:a16="http://schemas.microsoft.com/office/drawing/2014/main" id="{562B7BDC-57AD-4FA2-8D52-B55EA7A3DE39}"/>
              </a:ext>
            </a:extLst>
          </p:cNvPr>
          <p:cNvSpPr>
            <a:spLocks noGrp="1"/>
          </p:cNvSpPr>
          <p:nvPr>
            <p:ph idx="1"/>
          </p:nvPr>
        </p:nvSpPr>
        <p:spPr>
          <a:xfrm>
            <a:off x="818712" y="2222287"/>
            <a:ext cx="10554574" cy="4086149"/>
          </a:xfrm>
        </p:spPr>
        <p:txBody>
          <a:bodyPr>
            <a:normAutofit fontScale="92500" lnSpcReduction="10000"/>
          </a:bodyPr>
          <a:lstStyle/>
          <a:p>
            <a:r>
              <a:rPr lang="en-US" sz="2800" dirty="0"/>
              <a:t>Often, when students give examples of themes, they say one word or a short phrase.</a:t>
            </a:r>
          </a:p>
          <a:p>
            <a:endParaRPr lang="en-US" sz="2800" dirty="0"/>
          </a:p>
          <a:p>
            <a:r>
              <a:rPr lang="en-US" sz="2800" dirty="0"/>
              <a:t>OR, they offer morals and directives—messages that tell the reader how to live, behave, or think. </a:t>
            </a:r>
          </a:p>
          <a:p>
            <a:endParaRPr lang="en-US" sz="2800" dirty="0"/>
          </a:p>
          <a:p>
            <a:r>
              <a:rPr lang="en-US" sz="2800" dirty="0"/>
              <a:t>For example, in the Garden Party, students might say that the story’s theme is “class difference” or “you should face your fears”</a:t>
            </a:r>
          </a:p>
        </p:txBody>
      </p:sp>
    </p:spTree>
    <p:extLst>
      <p:ext uri="{BB962C8B-B14F-4D97-AF65-F5344CB8AC3E}">
        <p14:creationId xmlns:p14="http://schemas.microsoft.com/office/powerpoint/2010/main" val="171561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23847-329E-4071-A239-63A55500872F}"/>
              </a:ext>
            </a:extLst>
          </p:cNvPr>
          <p:cNvSpPr>
            <a:spLocks noGrp="1"/>
          </p:cNvSpPr>
          <p:nvPr>
            <p:ph type="title"/>
          </p:nvPr>
        </p:nvSpPr>
        <p:spPr/>
        <p:txBody>
          <a:bodyPr/>
          <a:lstStyle/>
          <a:p>
            <a:r>
              <a:rPr lang="en-US" dirty="0"/>
              <a:t>We need to go deeper</a:t>
            </a:r>
          </a:p>
        </p:txBody>
      </p:sp>
      <p:sp>
        <p:nvSpPr>
          <p:cNvPr id="3" name="Content Placeholder 2">
            <a:extLst>
              <a:ext uri="{FF2B5EF4-FFF2-40B4-BE49-F238E27FC236}">
                <a16:creationId xmlns:a16="http://schemas.microsoft.com/office/drawing/2014/main" id="{D1356239-70CF-4331-80B3-73AE8F0D55F6}"/>
              </a:ext>
            </a:extLst>
          </p:cNvPr>
          <p:cNvSpPr>
            <a:spLocks noGrp="1"/>
          </p:cNvSpPr>
          <p:nvPr>
            <p:ph idx="1"/>
          </p:nvPr>
        </p:nvSpPr>
        <p:spPr>
          <a:xfrm>
            <a:off x="818712" y="2222287"/>
            <a:ext cx="10554574" cy="4307822"/>
          </a:xfrm>
        </p:spPr>
        <p:txBody>
          <a:bodyPr>
            <a:normAutofit/>
          </a:bodyPr>
          <a:lstStyle/>
          <a:p>
            <a:r>
              <a:rPr lang="en-US" sz="2400" dirty="0"/>
              <a:t>Beginning AP Literature students often struggle to go beyond the surface in their analysis. Their essays mostly stay in “safe” territory, rarely venturing beyond paraphrase and, when they dealt with theme at all, tentative stabs at topic: </a:t>
            </a:r>
          </a:p>
          <a:p>
            <a:r>
              <a:rPr lang="en-US" sz="2400" dirty="0"/>
              <a:t>“Frankenstein’s monster shows the effect of society on personality.” or “Kafka’s Metamorphosis is about the meaninglessness of life.” </a:t>
            </a:r>
          </a:p>
          <a:p>
            <a:r>
              <a:rPr lang="en-US" sz="2400" dirty="0"/>
              <a:t>These ideas are not necessarily WRONG, but because they are so surface level, they never really dug into deeper, more focused meanings in the texts</a:t>
            </a:r>
            <a:endParaRPr lang="en-US" dirty="0"/>
          </a:p>
        </p:txBody>
      </p:sp>
    </p:spTree>
    <p:extLst>
      <p:ext uri="{BB962C8B-B14F-4D97-AF65-F5344CB8AC3E}">
        <p14:creationId xmlns:p14="http://schemas.microsoft.com/office/powerpoint/2010/main" val="2322435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07233-7191-4903-9F43-D04BC78A0E1E}"/>
              </a:ext>
            </a:extLst>
          </p:cNvPr>
          <p:cNvSpPr>
            <a:spLocks noGrp="1"/>
          </p:cNvSpPr>
          <p:nvPr>
            <p:ph type="title"/>
          </p:nvPr>
        </p:nvSpPr>
        <p:spPr/>
        <p:txBody>
          <a:bodyPr/>
          <a:lstStyle/>
          <a:p>
            <a:r>
              <a:rPr lang="en-US" dirty="0"/>
              <a:t>Themes vs Thematic Topics</a:t>
            </a:r>
          </a:p>
        </p:txBody>
      </p:sp>
      <p:sp>
        <p:nvSpPr>
          <p:cNvPr id="3" name="Content Placeholder 2">
            <a:extLst>
              <a:ext uri="{FF2B5EF4-FFF2-40B4-BE49-F238E27FC236}">
                <a16:creationId xmlns:a16="http://schemas.microsoft.com/office/drawing/2014/main" id="{4EDD1A18-5D6B-40F6-BA58-8B1B1A398713}"/>
              </a:ext>
            </a:extLst>
          </p:cNvPr>
          <p:cNvSpPr>
            <a:spLocks noGrp="1"/>
          </p:cNvSpPr>
          <p:nvPr>
            <p:ph idx="1"/>
          </p:nvPr>
        </p:nvSpPr>
        <p:spPr>
          <a:xfrm>
            <a:off x="818712" y="2222287"/>
            <a:ext cx="10554574" cy="4280113"/>
          </a:xfrm>
        </p:spPr>
        <p:txBody>
          <a:bodyPr>
            <a:normAutofit/>
          </a:bodyPr>
          <a:lstStyle/>
          <a:p>
            <a:r>
              <a:rPr lang="en-US" sz="2400" dirty="0"/>
              <a:t>These short ideas are actually what I call “thematic topics.” they’re a starting point for theme, but they’re underdeveloped. </a:t>
            </a:r>
          </a:p>
          <a:p>
            <a:endParaRPr lang="en-US" sz="2400" dirty="0"/>
          </a:p>
          <a:p>
            <a:r>
              <a:rPr lang="en-US" sz="2400" dirty="0"/>
              <a:t>Themes are what this particular story is saying ABOUT that topic, through their characters, style, and other elements. </a:t>
            </a:r>
          </a:p>
          <a:p>
            <a:endParaRPr lang="en-US" sz="2400" dirty="0"/>
          </a:p>
          <a:p>
            <a:r>
              <a:rPr lang="en-US" sz="2400" dirty="0"/>
              <a:t>For example, both “The Garden Party” and </a:t>
            </a:r>
            <a:r>
              <a:rPr lang="en-US" sz="2400" i="1" dirty="0"/>
              <a:t>The Hunger Games </a:t>
            </a:r>
            <a:r>
              <a:rPr lang="en-US" sz="2400" dirty="0"/>
              <a:t>are about class, but they each say very different things about it. </a:t>
            </a:r>
          </a:p>
        </p:txBody>
      </p:sp>
    </p:spTree>
    <p:extLst>
      <p:ext uri="{BB962C8B-B14F-4D97-AF65-F5344CB8AC3E}">
        <p14:creationId xmlns:p14="http://schemas.microsoft.com/office/powerpoint/2010/main" val="2386729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F816A-AD21-4EAD-BC02-AC776732B398}"/>
              </a:ext>
            </a:extLst>
          </p:cNvPr>
          <p:cNvSpPr>
            <a:spLocks noGrp="1"/>
          </p:cNvSpPr>
          <p:nvPr>
            <p:ph type="title"/>
          </p:nvPr>
        </p:nvSpPr>
        <p:spPr/>
        <p:txBody>
          <a:bodyPr/>
          <a:lstStyle/>
          <a:p>
            <a:r>
              <a:rPr lang="en-US" dirty="0"/>
              <a:t>Example thematic topics vs. themes</a:t>
            </a:r>
          </a:p>
        </p:txBody>
      </p:sp>
      <p:sp>
        <p:nvSpPr>
          <p:cNvPr id="3" name="Content Placeholder 2">
            <a:extLst>
              <a:ext uri="{FF2B5EF4-FFF2-40B4-BE49-F238E27FC236}">
                <a16:creationId xmlns:a16="http://schemas.microsoft.com/office/drawing/2014/main" id="{6564FD67-8655-469D-84FB-DFDCC6C322E2}"/>
              </a:ext>
            </a:extLst>
          </p:cNvPr>
          <p:cNvSpPr>
            <a:spLocks noGrp="1"/>
          </p:cNvSpPr>
          <p:nvPr>
            <p:ph idx="1"/>
          </p:nvPr>
        </p:nvSpPr>
        <p:spPr/>
        <p:txBody>
          <a:bodyPr/>
          <a:lstStyle/>
          <a:p>
            <a:r>
              <a:rPr lang="en-US" sz="2800" dirty="0"/>
              <a:t>For the Garden Party, thematic topics could include: </a:t>
            </a:r>
          </a:p>
          <a:p>
            <a:pPr lvl="1"/>
            <a:r>
              <a:rPr lang="en-US" sz="2400" dirty="0"/>
              <a:t>Class difference</a:t>
            </a:r>
          </a:p>
          <a:p>
            <a:pPr lvl="1"/>
            <a:r>
              <a:rPr lang="en-US" sz="2400" dirty="0"/>
              <a:t>Transition to adulthood</a:t>
            </a:r>
          </a:p>
          <a:p>
            <a:pPr lvl="1"/>
            <a:r>
              <a:rPr lang="en-US" sz="2400" dirty="0"/>
              <a:t>Sexuality</a:t>
            </a:r>
          </a:p>
          <a:p>
            <a:pPr lvl="1"/>
            <a:r>
              <a:rPr lang="en-US" sz="2400" dirty="0"/>
              <a:t>Facing your mortality</a:t>
            </a:r>
          </a:p>
          <a:p>
            <a:pPr lvl="1"/>
            <a:endParaRPr lang="en-US" dirty="0"/>
          </a:p>
        </p:txBody>
      </p:sp>
    </p:spTree>
    <p:extLst>
      <p:ext uri="{BB962C8B-B14F-4D97-AF65-F5344CB8AC3E}">
        <p14:creationId xmlns:p14="http://schemas.microsoft.com/office/powerpoint/2010/main" val="2923430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74AAC-6D4B-4E7C-A7B4-1A71D5635AAD}"/>
              </a:ext>
            </a:extLst>
          </p:cNvPr>
          <p:cNvSpPr>
            <a:spLocks noGrp="1"/>
          </p:cNvSpPr>
          <p:nvPr>
            <p:ph type="title"/>
          </p:nvPr>
        </p:nvSpPr>
        <p:spPr/>
        <p:txBody>
          <a:bodyPr/>
          <a:lstStyle/>
          <a:p>
            <a:r>
              <a:rPr lang="en-US" dirty="0"/>
              <a:t>Garden Party Themes</a:t>
            </a:r>
          </a:p>
        </p:txBody>
      </p:sp>
      <p:sp>
        <p:nvSpPr>
          <p:cNvPr id="3" name="Content Placeholder 2">
            <a:extLst>
              <a:ext uri="{FF2B5EF4-FFF2-40B4-BE49-F238E27FC236}">
                <a16:creationId xmlns:a16="http://schemas.microsoft.com/office/drawing/2014/main" id="{3CF7D632-D16F-4866-B026-1CA72CDC6C93}"/>
              </a:ext>
            </a:extLst>
          </p:cNvPr>
          <p:cNvSpPr>
            <a:spLocks noGrp="1"/>
          </p:cNvSpPr>
          <p:nvPr>
            <p:ph idx="1"/>
          </p:nvPr>
        </p:nvSpPr>
        <p:spPr/>
        <p:txBody>
          <a:bodyPr>
            <a:normAutofit lnSpcReduction="10000"/>
          </a:bodyPr>
          <a:lstStyle/>
          <a:p>
            <a:r>
              <a:rPr lang="en-US" sz="2400" dirty="0"/>
              <a:t>In Foster’s analysis, he pulled out the following themes based on those thematic topics. To him, the story suggests:</a:t>
            </a:r>
          </a:p>
          <a:p>
            <a:pPr lvl="1"/>
            <a:r>
              <a:rPr lang="en-US" sz="2000" dirty="0"/>
              <a:t>The transition to adulthood depends on our understanding of our sexuality and of our mortality. </a:t>
            </a:r>
          </a:p>
          <a:p>
            <a:pPr lvl="1"/>
            <a:r>
              <a:rPr lang="en-US" sz="2000" dirty="0"/>
              <a:t>It is only through facing human mortality that we can transition into adulthood, and find our own individuality. </a:t>
            </a:r>
          </a:p>
          <a:p>
            <a:r>
              <a:rPr lang="en-US" sz="2400" dirty="0"/>
              <a:t>This is what Foster and his student argue the story means. </a:t>
            </a:r>
          </a:p>
          <a:p>
            <a:r>
              <a:rPr lang="en-US" sz="2400" dirty="0"/>
              <a:t>One uses birds, and the other the story of Persephone, as a vehicle to make that argument. </a:t>
            </a:r>
          </a:p>
          <a:p>
            <a:pPr lvl="1"/>
            <a:endParaRPr lang="en-US" dirty="0"/>
          </a:p>
        </p:txBody>
      </p:sp>
    </p:spTree>
    <p:extLst>
      <p:ext uri="{BB962C8B-B14F-4D97-AF65-F5344CB8AC3E}">
        <p14:creationId xmlns:p14="http://schemas.microsoft.com/office/powerpoint/2010/main" val="127579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EDDE1-B04F-45E3-894C-60FA7B67DB27}"/>
              </a:ext>
            </a:extLst>
          </p:cNvPr>
          <p:cNvSpPr>
            <a:spLocks noGrp="1"/>
          </p:cNvSpPr>
          <p:nvPr>
            <p:ph type="title"/>
          </p:nvPr>
        </p:nvSpPr>
        <p:spPr/>
        <p:txBody>
          <a:bodyPr/>
          <a:lstStyle/>
          <a:p>
            <a:r>
              <a:rPr lang="en-US" dirty="0"/>
              <a:t>Where are you going…thematic topics</a:t>
            </a:r>
          </a:p>
        </p:txBody>
      </p:sp>
      <p:sp>
        <p:nvSpPr>
          <p:cNvPr id="3" name="Content Placeholder 2">
            <a:extLst>
              <a:ext uri="{FF2B5EF4-FFF2-40B4-BE49-F238E27FC236}">
                <a16:creationId xmlns:a16="http://schemas.microsoft.com/office/drawing/2014/main" id="{BA56D0BE-1386-411A-857E-62294C65A4ED}"/>
              </a:ext>
            </a:extLst>
          </p:cNvPr>
          <p:cNvSpPr>
            <a:spLocks noGrp="1"/>
          </p:cNvSpPr>
          <p:nvPr>
            <p:ph idx="1"/>
          </p:nvPr>
        </p:nvSpPr>
        <p:spPr/>
        <p:txBody>
          <a:bodyPr>
            <a:normAutofit/>
          </a:bodyPr>
          <a:lstStyle/>
          <a:p>
            <a:r>
              <a:rPr lang="en-US" sz="2800" dirty="0"/>
              <a:t>On the handout, fill out the left column with as many thematic topics as you can for this story. </a:t>
            </a:r>
          </a:p>
          <a:p>
            <a:r>
              <a:rPr lang="en-US" sz="2800" dirty="0"/>
              <a:t>What are some of the issues or topics it brings up? </a:t>
            </a:r>
          </a:p>
          <a:p>
            <a:endParaRPr lang="en-US" sz="2800" dirty="0"/>
          </a:p>
          <a:p>
            <a:r>
              <a:rPr lang="en-US" sz="2800" dirty="0"/>
              <a:t>Then, we will work to elaborate on those topics. </a:t>
            </a:r>
          </a:p>
        </p:txBody>
      </p:sp>
    </p:spTree>
    <p:extLst>
      <p:ext uri="{BB962C8B-B14F-4D97-AF65-F5344CB8AC3E}">
        <p14:creationId xmlns:p14="http://schemas.microsoft.com/office/powerpoint/2010/main" val="121525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A0AD2-1C52-43D8-BD24-73938148BB23}"/>
              </a:ext>
            </a:extLst>
          </p:cNvPr>
          <p:cNvSpPr>
            <a:spLocks noGrp="1"/>
          </p:cNvSpPr>
          <p:nvPr>
            <p:ph type="title"/>
          </p:nvPr>
        </p:nvSpPr>
        <p:spPr/>
        <p:txBody>
          <a:bodyPr/>
          <a:lstStyle/>
          <a:p>
            <a:r>
              <a:rPr lang="en-US" dirty="0"/>
              <a:t>This exercise…</a:t>
            </a:r>
          </a:p>
        </p:txBody>
      </p:sp>
      <p:sp>
        <p:nvSpPr>
          <p:cNvPr id="3" name="Content Placeholder 2">
            <a:extLst>
              <a:ext uri="{FF2B5EF4-FFF2-40B4-BE49-F238E27FC236}">
                <a16:creationId xmlns:a16="http://schemas.microsoft.com/office/drawing/2014/main" id="{66BE7D23-B75B-4CFD-A7CD-B6EEA813167B}"/>
              </a:ext>
            </a:extLst>
          </p:cNvPr>
          <p:cNvSpPr>
            <a:spLocks noGrp="1"/>
          </p:cNvSpPr>
          <p:nvPr>
            <p:ph idx="1"/>
          </p:nvPr>
        </p:nvSpPr>
        <p:spPr/>
        <p:txBody>
          <a:bodyPr>
            <a:normAutofit/>
          </a:bodyPr>
          <a:lstStyle/>
          <a:p>
            <a:r>
              <a:rPr lang="en-US" sz="3200" dirty="0"/>
              <a:t>Is designed to help students develop your ideas beyond the generic.</a:t>
            </a:r>
          </a:p>
          <a:p>
            <a:r>
              <a:rPr lang="en-US" sz="3200" dirty="0"/>
              <a:t>It focuses on thesis statements, because AP readers have noted that an insightful, focused thesis quite often leads to an insightful, focused, well-developed essay.</a:t>
            </a:r>
          </a:p>
        </p:txBody>
      </p:sp>
    </p:spTree>
    <p:extLst>
      <p:ext uri="{BB962C8B-B14F-4D97-AF65-F5344CB8AC3E}">
        <p14:creationId xmlns:p14="http://schemas.microsoft.com/office/powerpoint/2010/main" val="2310361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TM03457503[[fn=Quotable]]</Template>
  <TotalTime>37</TotalTime>
  <Words>654</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Wingdings 2</vt:lpstr>
      <vt:lpstr>Quotable</vt:lpstr>
      <vt:lpstr>Question Like a 4 year Old</vt:lpstr>
      <vt:lpstr>What is theme?</vt:lpstr>
      <vt:lpstr>What is theme?</vt:lpstr>
      <vt:lpstr>We need to go deeper</vt:lpstr>
      <vt:lpstr>Themes vs Thematic Topics</vt:lpstr>
      <vt:lpstr>Example thematic topics vs. themes</vt:lpstr>
      <vt:lpstr>Garden Party Themes</vt:lpstr>
      <vt:lpstr>Where are you going…thematic topics</vt:lpstr>
      <vt:lpstr>This exercise…</vt:lpstr>
      <vt:lpstr>Structure</vt:lpstr>
      <vt:lpstr>When Paired Up…</vt:lpstr>
      <vt:lpstr>Example (from Ms. Krulder)</vt:lpstr>
      <vt:lpstr>Practice: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Like a 4 year Old</dc:title>
  <dc:creator>Meghan Sanders</dc:creator>
  <cp:lastModifiedBy>Meghan Sanders</cp:lastModifiedBy>
  <cp:revision>2</cp:revision>
  <dcterms:created xsi:type="dcterms:W3CDTF">2017-09-21T17:36:59Z</dcterms:created>
  <dcterms:modified xsi:type="dcterms:W3CDTF">2018-02-05T14:43:28Z</dcterms:modified>
</cp:coreProperties>
</file>