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57" r:id="rId2"/>
    <p:sldId id="293" r:id="rId3"/>
    <p:sldId id="317" r:id="rId4"/>
    <p:sldId id="318" r:id="rId5"/>
    <p:sldId id="319" r:id="rId6"/>
    <p:sldId id="320" r:id="rId7"/>
    <p:sldId id="313" r:id="rId8"/>
    <p:sldId id="277" r:id="rId9"/>
    <p:sldId id="262" r:id="rId10"/>
    <p:sldId id="311" r:id="rId11"/>
    <p:sldId id="281" r:id="rId12"/>
    <p:sldId id="263" r:id="rId13"/>
    <p:sldId id="264" r:id="rId14"/>
    <p:sldId id="278" r:id="rId15"/>
    <p:sldId id="282" r:id="rId16"/>
    <p:sldId id="265" r:id="rId17"/>
    <p:sldId id="268" r:id="rId18"/>
    <p:sldId id="308" r:id="rId19"/>
    <p:sldId id="269" r:id="rId20"/>
    <p:sldId id="270" r:id="rId21"/>
    <p:sldId id="296" r:id="rId22"/>
    <p:sldId id="304" r:id="rId23"/>
    <p:sldId id="271" r:id="rId24"/>
    <p:sldId id="273" r:id="rId25"/>
    <p:sldId id="274" r:id="rId26"/>
    <p:sldId id="279" r:id="rId27"/>
    <p:sldId id="276" r:id="rId28"/>
    <p:sldId id="300" r:id="rId29"/>
    <p:sldId id="301" r:id="rId30"/>
    <p:sldId id="306" r:id="rId31"/>
    <p:sldId id="307" r:id="rId32"/>
    <p:sldId id="323" r:id="rId33"/>
    <p:sldId id="321" r:id="rId34"/>
    <p:sldId id="322" r:id="rId35"/>
    <p:sldId id="275" r:id="rId36"/>
    <p:sldId id="305" r:id="rId37"/>
    <p:sldId id="316" r:id="rId38"/>
    <p:sldId id="310" r:id="rId39"/>
    <p:sldId id="292"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4718" autoAdjust="0"/>
  </p:normalViewPr>
  <p:slideViewPr>
    <p:cSldViewPr>
      <p:cViewPr varScale="1">
        <p:scale>
          <a:sx n="79" d="100"/>
          <a:sy n="79" d="100"/>
        </p:scale>
        <p:origin x="1507" y="6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2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eaLnBrk="0" hangingPunct="0">
              <a:defRPr sz="1200"/>
            </a:lvl1pPr>
          </a:lstStyle>
          <a:p>
            <a:endParaRPr lang="en-US"/>
          </a:p>
        </p:txBody>
      </p:sp>
      <p:sp>
        <p:nvSpPr>
          <p:cNvPr id="126979" name="Rectangle 3"/>
          <p:cNvSpPr>
            <a:spLocks noGrp="1" noChangeArrowheads="1"/>
          </p:cNvSpPr>
          <p:nvPr>
            <p:ph type="dt" sz="quarter"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fld id="{AF95DC12-F19A-49DB-A33E-648458114DE5}" type="datetimeFigureOut">
              <a:rPr lang="en-US"/>
              <a:pPr/>
              <a:t>9/5/2016</a:t>
            </a:fld>
            <a:endParaRPr lang="en-US"/>
          </a:p>
        </p:txBody>
      </p:sp>
      <p:sp>
        <p:nvSpPr>
          <p:cNvPr id="126980" name="Rectangle 4"/>
          <p:cNvSpPr>
            <a:spLocks noGrp="1" noChangeArrowheads="1"/>
          </p:cNvSpPr>
          <p:nvPr>
            <p:ph type="ftr" sz="quarter" idx="2"/>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eaLnBrk="0" hangingPunct="0">
              <a:defRPr sz="1200"/>
            </a:lvl1pPr>
          </a:lstStyle>
          <a:p>
            <a:endParaRPr lang="en-US"/>
          </a:p>
        </p:txBody>
      </p:sp>
      <p:sp>
        <p:nvSpPr>
          <p:cNvPr id="126981" name="Rectangle 5"/>
          <p:cNvSpPr>
            <a:spLocks noGrp="1" noChangeArrowheads="1"/>
          </p:cNvSpPr>
          <p:nvPr>
            <p:ph type="sldNum" sz="quarter" idx="3"/>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49CB984D-7E0E-469B-A0E1-0B8E7BD4C8DF}" type="slidenum">
              <a:rPr lang="en-US"/>
              <a:pPr/>
              <a:t>‹#›</a:t>
            </a:fld>
            <a:endParaRPr lang="en-US"/>
          </a:p>
        </p:txBody>
      </p:sp>
    </p:spTree>
    <p:extLst>
      <p:ext uri="{BB962C8B-B14F-4D97-AF65-F5344CB8AC3E}">
        <p14:creationId xmlns:p14="http://schemas.microsoft.com/office/powerpoint/2010/main" val="3897138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3" name="Date Placeholder 2"/>
          <p:cNvSpPr>
            <a:spLocks noGrp="1"/>
          </p:cNvSpPr>
          <p:nvPr>
            <p:ph type="dt" idx="1"/>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a:lvl1pPr>
          </a:lstStyle>
          <a:p>
            <a:fld id="{9892F103-0271-406A-817D-BF762D2D5C7B}" type="datetimeFigureOut">
              <a:rPr lang="en-US"/>
              <a:pPr/>
              <a:t>9/5/2016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vl1pPr>
          </a:lstStyle>
          <a:p>
            <a:fld id="{AFBD81BF-4FC3-4868-ADC1-4CD0628AE927}" type="slidenum">
              <a:rPr lang="en-US"/>
              <a:pPr/>
              <a:t>‹#›</a:t>
            </a:fld>
            <a:endParaRPr lang="en-US"/>
          </a:p>
        </p:txBody>
      </p:sp>
    </p:spTree>
    <p:extLst>
      <p:ext uri="{BB962C8B-B14F-4D97-AF65-F5344CB8AC3E}">
        <p14:creationId xmlns:p14="http://schemas.microsoft.com/office/powerpoint/2010/main" val="1701338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24849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482411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380283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990298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11190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230364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161782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485632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888935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648798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05562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845941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668102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p:txBody>
          <a:bodyPr/>
          <a:lstStyle/>
          <a:p>
            <a:pPr eaLnBrk="1" hangingPunct="1">
              <a:spcBef>
                <a:spcPct val="0"/>
              </a:spcBef>
            </a:pPr>
            <a:endParaRPr lang="en-US"/>
          </a:p>
        </p:txBody>
      </p:sp>
      <p:sp>
        <p:nvSpPr>
          <p:cNvPr id="52228" name="Slide Number Placeholder 3"/>
          <p:cNvSpPr>
            <a:spLocks noGrp="1"/>
          </p:cNvSpPr>
          <p:nvPr>
            <p:ph type="sldNum" sz="quarter" idx="5"/>
          </p:nvPr>
        </p:nvSpPr>
        <p:spPr>
          <a:noFill/>
        </p:spPr>
        <p:txBody>
          <a:bodyPr/>
          <a:lstStyle>
            <a:lvl1pPr defTabSz="931863" eaLnBrk="0" hangingPunct="0">
              <a:defRPr>
                <a:solidFill>
                  <a:schemeClr val="tx1"/>
                </a:solidFill>
                <a:latin typeface="Arial" charset="0"/>
                <a:cs typeface="Arial" charset="0"/>
              </a:defRPr>
            </a:lvl1pPr>
            <a:lvl2pPr marL="757238" indent="-292100" defTabSz="931863" eaLnBrk="0" hangingPunct="0">
              <a:defRPr>
                <a:solidFill>
                  <a:schemeClr val="tx1"/>
                </a:solidFill>
                <a:latin typeface="Arial" charset="0"/>
                <a:cs typeface="Arial" charset="0"/>
              </a:defRPr>
            </a:lvl2pPr>
            <a:lvl3pPr marL="1165225" indent="-233363" defTabSz="931863" eaLnBrk="0" hangingPunct="0">
              <a:defRPr>
                <a:solidFill>
                  <a:schemeClr val="tx1"/>
                </a:solidFill>
                <a:latin typeface="Arial" charset="0"/>
                <a:cs typeface="Arial" charset="0"/>
              </a:defRPr>
            </a:lvl3pPr>
            <a:lvl4pPr marL="1630363" indent="-233363" defTabSz="931863" eaLnBrk="0" hangingPunct="0">
              <a:defRPr>
                <a:solidFill>
                  <a:schemeClr val="tx1"/>
                </a:solidFill>
                <a:latin typeface="Arial" charset="0"/>
                <a:cs typeface="Arial" charset="0"/>
              </a:defRPr>
            </a:lvl4pPr>
            <a:lvl5pPr marL="2097088" indent="-233363" defTabSz="931863" eaLnBrk="0" hangingPunct="0">
              <a:defRPr>
                <a:solidFill>
                  <a:schemeClr val="tx1"/>
                </a:solidFill>
                <a:latin typeface="Arial" charset="0"/>
                <a:cs typeface="Arial" charset="0"/>
              </a:defRPr>
            </a:lvl5pPr>
            <a:lvl6pPr marL="2554288" indent="-233363" defTabSz="931863" eaLnBrk="0" fontAlgn="base" hangingPunct="0">
              <a:spcBef>
                <a:spcPct val="0"/>
              </a:spcBef>
              <a:spcAft>
                <a:spcPct val="0"/>
              </a:spcAft>
              <a:defRPr>
                <a:solidFill>
                  <a:schemeClr val="tx1"/>
                </a:solidFill>
                <a:latin typeface="Arial" charset="0"/>
                <a:cs typeface="Arial" charset="0"/>
              </a:defRPr>
            </a:lvl6pPr>
            <a:lvl7pPr marL="3011488" indent="-233363" defTabSz="931863" eaLnBrk="0" fontAlgn="base" hangingPunct="0">
              <a:spcBef>
                <a:spcPct val="0"/>
              </a:spcBef>
              <a:spcAft>
                <a:spcPct val="0"/>
              </a:spcAft>
              <a:defRPr>
                <a:solidFill>
                  <a:schemeClr val="tx1"/>
                </a:solidFill>
                <a:latin typeface="Arial" charset="0"/>
                <a:cs typeface="Arial" charset="0"/>
              </a:defRPr>
            </a:lvl7pPr>
            <a:lvl8pPr marL="3468688" indent="-233363" defTabSz="931863" eaLnBrk="0" fontAlgn="base" hangingPunct="0">
              <a:spcBef>
                <a:spcPct val="0"/>
              </a:spcBef>
              <a:spcAft>
                <a:spcPct val="0"/>
              </a:spcAft>
              <a:defRPr>
                <a:solidFill>
                  <a:schemeClr val="tx1"/>
                </a:solidFill>
                <a:latin typeface="Arial" charset="0"/>
                <a:cs typeface="Arial" charset="0"/>
              </a:defRPr>
            </a:lvl8pPr>
            <a:lvl9pPr marL="3925888" indent="-233363"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BF7DE8B1-2CB9-4D7E-926B-3DA2D000721F}" type="slidenum">
              <a:rPr lang="en-US"/>
              <a:pPr eaLnBrk="1" hangingPunct="1"/>
              <a:t>25</a:t>
            </a:fld>
            <a:endParaRPr lang="en-US"/>
          </a:p>
        </p:txBody>
      </p:sp>
    </p:spTree>
    <p:extLst>
      <p:ext uri="{BB962C8B-B14F-4D97-AF65-F5344CB8AC3E}">
        <p14:creationId xmlns:p14="http://schemas.microsoft.com/office/powerpoint/2010/main" val="2787565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449441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9363929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207048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4244838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068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524830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127029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07903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2067666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481662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916790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4379373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5786713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4928519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1016413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34904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57579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623794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369504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4007825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p:cNvSpPr>
            <a:spLocks noGrp="1"/>
          </p:cNvSpPr>
          <p:nvPr>
            <p:ph type="body" idx="1"/>
          </p:nvPr>
        </p:nvSpPr>
        <p:spPr/>
        <p:txBody>
          <a:bodyPr/>
          <a:lstStyle/>
          <a:p>
            <a:endParaRPr lang="en-US"/>
          </a:p>
        </p:txBody>
      </p:sp>
    </p:spTree>
    <p:extLst>
      <p:ext uri="{BB962C8B-B14F-4D97-AF65-F5344CB8AC3E}">
        <p14:creationId xmlns:p14="http://schemas.microsoft.com/office/powerpoint/2010/main" val="236263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AE33D74-917E-48A8-A355-ABA9ECAA38A4}" type="datetimeFigureOut">
              <a:rPr lang="en-US"/>
              <a:pPr>
                <a:defRPr/>
              </a:pPr>
              <a:t>9/5/2016</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6B0FCD6D-6882-4F37-B86A-508221C627AE}" type="slidenum">
              <a:rPr lang="en-US"/>
              <a:pPr>
                <a:defRPr/>
              </a:pPr>
              <a:t>‹#›</a:t>
            </a:fld>
            <a:endParaRPr lang="en-US"/>
          </a:p>
        </p:txBody>
      </p:sp>
    </p:spTree>
    <p:extLst>
      <p:ext uri="{BB962C8B-B14F-4D97-AF65-F5344CB8AC3E}">
        <p14:creationId xmlns:p14="http://schemas.microsoft.com/office/powerpoint/2010/main" val="22432433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AB5A03E-C7C7-45F9-86C9-3299CF5AC859}" type="datetimeFigureOut">
              <a:rPr lang="en-US"/>
              <a:pPr>
                <a:defRPr/>
              </a:pPr>
              <a:t>9/5/2016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19FE2BE-4116-4B8E-9ADA-DCDE2CF2BDC7}" type="slidenum">
              <a:rPr lang="en-US"/>
              <a:pPr>
                <a:defRPr/>
              </a:pPr>
              <a:t>‹#›</a:t>
            </a:fld>
            <a:endParaRPr lang="en-US"/>
          </a:p>
        </p:txBody>
      </p:sp>
    </p:spTree>
    <p:extLst>
      <p:ext uri="{BB962C8B-B14F-4D97-AF65-F5344CB8AC3E}">
        <p14:creationId xmlns:p14="http://schemas.microsoft.com/office/powerpoint/2010/main" val="2907901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BB3F8C5-6F8D-41D5-AEDE-1133B0B053E8}" type="datetimeFigureOut">
              <a:rPr lang="en-US"/>
              <a:pPr>
                <a:defRPr/>
              </a:pPr>
              <a:t>9/5/2016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A02AB8D-5928-42E4-BCEA-623F46BB7D5C}" type="slidenum">
              <a:rPr lang="en-US"/>
              <a:pPr>
                <a:defRPr/>
              </a:pPr>
              <a:t>‹#›</a:t>
            </a:fld>
            <a:endParaRPr lang="en-US"/>
          </a:p>
        </p:txBody>
      </p:sp>
    </p:spTree>
    <p:extLst>
      <p:ext uri="{BB962C8B-B14F-4D97-AF65-F5344CB8AC3E}">
        <p14:creationId xmlns:p14="http://schemas.microsoft.com/office/powerpoint/2010/main" val="397765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3A85ED1A-C8CF-4157-A3A3-54941837C978}" type="datetimeFigureOut">
              <a:rPr lang="en-US"/>
              <a:pPr>
                <a:defRPr/>
              </a:pPr>
              <a:t>9/5/2016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AD7FB9F6-949E-4C01-9144-E8405EB93C41}"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49074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C191A8B5-FD85-4322-8AB6-2DCB9DC93D51}" type="datetimeFigureOut">
              <a:rPr lang="en-US"/>
              <a:pPr>
                <a:defRPr/>
              </a:pPr>
              <a:t>9/5/2016</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5174838-FB77-473A-BE9E-A6B487B11EE6}" type="slidenum">
              <a:rPr lang="en-US"/>
              <a:pPr>
                <a:defRPr/>
              </a:pPr>
              <a:t>‹#›</a:t>
            </a:fld>
            <a:endParaRPr lang="en-US"/>
          </a:p>
        </p:txBody>
      </p:sp>
    </p:spTree>
    <p:extLst>
      <p:ext uri="{BB962C8B-B14F-4D97-AF65-F5344CB8AC3E}">
        <p14:creationId xmlns:p14="http://schemas.microsoft.com/office/powerpoint/2010/main" val="1724312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F688957C-0A67-4DAF-9D61-11CC337F279E}" type="datetimeFigureOut">
              <a:rPr lang="en-US"/>
              <a:pPr>
                <a:defRPr/>
              </a:pPr>
              <a:t>9/5/2016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8AF4B08-6706-4F58-89B4-6661BCC1CD84}" type="slidenum">
              <a:rPr lang="en-US"/>
              <a:pPr>
                <a:defRPr/>
              </a:pPr>
              <a:t>‹#›</a:t>
            </a:fld>
            <a:endParaRPr lang="en-US"/>
          </a:p>
        </p:txBody>
      </p:sp>
    </p:spTree>
    <p:extLst>
      <p:ext uri="{BB962C8B-B14F-4D97-AF65-F5344CB8AC3E}">
        <p14:creationId xmlns:p14="http://schemas.microsoft.com/office/powerpoint/2010/main" val="203607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4DA2495D-AFE6-419C-8690-F0D7030B96E5}" type="datetimeFigureOut">
              <a:rPr lang="en-US"/>
              <a:pPr>
                <a:defRPr/>
              </a:pPr>
              <a:t>9/5/2016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7231CD6-1C02-4796-B444-AEE368AF7067}" type="slidenum">
              <a:rPr lang="en-US"/>
              <a:pPr>
                <a:defRPr/>
              </a:pPr>
              <a:t>‹#›</a:t>
            </a:fld>
            <a:endParaRPr lang="en-US"/>
          </a:p>
        </p:txBody>
      </p:sp>
    </p:spTree>
    <p:extLst>
      <p:ext uri="{BB962C8B-B14F-4D97-AF65-F5344CB8AC3E}">
        <p14:creationId xmlns:p14="http://schemas.microsoft.com/office/powerpoint/2010/main" val="352879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7F5D09B7-5693-4B90-AF46-5D5A0E21E72D}" type="datetimeFigureOut">
              <a:rPr lang="en-US"/>
              <a:pPr>
                <a:defRPr/>
              </a:pPr>
              <a:t>9/5/2016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77C8C71A-6C9E-4F94-B689-5F1A69C2A178}"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64056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D0C59D3-6730-467D-8087-AA0402B8DCCD}" type="datetimeFigureOut">
              <a:rPr lang="en-US"/>
              <a:pPr>
                <a:defRPr/>
              </a:pPr>
              <a:t>9/5/2016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49598F3-2C51-40BB-A85E-870A81E511D8}" type="slidenum">
              <a:rPr lang="en-US"/>
              <a:pPr>
                <a:defRPr/>
              </a:pPr>
              <a:t>‹#›</a:t>
            </a:fld>
            <a:endParaRPr lang="en-US"/>
          </a:p>
        </p:txBody>
      </p:sp>
    </p:spTree>
    <p:extLst>
      <p:ext uri="{BB962C8B-B14F-4D97-AF65-F5344CB8AC3E}">
        <p14:creationId xmlns:p14="http://schemas.microsoft.com/office/powerpoint/2010/main" val="377486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6AED0197-D620-49B5-86B4-73D1B18CF481}" type="datetimeFigureOut">
              <a:rPr lang="en-US"/>
              <a:pPr>
                <a:defRPr/>
              </a:pPr>
              <a:t>9/5/2016</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2A41911F-DAAE-4BB2-9701-7948BEACC20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60127560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8D051866-41B5-421C-9E00-93E775CAD780}" type="datetimeFigureOut">
              <a:rPr lang="en-US"/>
              <a:pPr>
                <a:defRPr/>
              </a:pPr>
              <a:t>9/5/2016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1D612868-82A8-4EB0-B38F-7CEA2D035B18}"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24332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A2421F15-FA74-47BC-BA00-6EBD3BB6BA9E}" type="datetimeFigureOut">
              <a:rPr lang="en-US"/>
              <a:pPr>
                <a:defRPr/>
              </a:pPr>
              <a:t>9/5/2016</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EBFD5F8-04A0-4D7C-9BD4-B0D0425050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2" r:id="rId4"/>
    <p:sldLayoutId id="2147484101" r:id="rId5"/>
    <p:sldLayoutId id="2147484106" r:id="rId6"/>
    <p:sldLayoutId id="2147484100" r:id="rId7"/>
    <p:sldLayoutId id="2147484107" r:id="rId8"/>
    <p:sldLayoutId id="2147484108" r:id="rId9"/>
    <p:sldLayoutId id="2147484099" r:id="rId10"/>
    <p:sldLayoutId id="2147484098"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collegeboard.com/student/apply/essay-skills/index.html" TargetMode="External"/><Relationship Id="rId7" Type="http://schemas.openxmlformats.org/officeDocument/2006/relationships/hyperlink" Target="https://collegeadmissions.uchicago.edu/apply/essay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conncoll.edu/admission/essays.htm" TargetMode="External"/><Relationship Id="rId5" Type="http://schemas.openxmlformats.org/officeDocument/2006/relationships/hyperlink" Target="http://www.virginia.edu/undergradadmission/writingtheessay.html" TargetMode="External"/><Relationship Id="rId4" Type="http://schemas.openxmlformats.org/officeDocument/2006/relationships/hyperlink" Target="http://www.admissions.umich.edu/essay/tip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collegeboard.com/student/apply/essay-skills/index.html" TargetMode="External"/><Relationship Id="rId7" Type="http://schemas.openxmlformats.org/officeDocument/2006/relationships/hyperlink" Target="http://www.bacallcartoons.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thechoice.blogs.nytimes.com/2009/06/23/tip-sheet-essay/" TargetMode="External"/><Relationship Id="rId5" Type="http://schemas.openxmlformats.org/officeDocument/2006/relationships/hyperlink" Target="http://www.mefa.org/uploadedFiles/guidanceCounselors/Essay%20Tips.pdf" TargetMode="External"/><Relationship Id="rId4" Type="http://schemas.openxmlformats.org/officeDocument/2006/relationships/hyperlink" Target="http://www.essayedg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t__jNTOweP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bwMode="auto">
          <a:xfrm>
            <a:off x="1676400" y="609600"/>
            <a:ext cx="7467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4200" cap="none">
                <a:solidFill>
                  <a:schemeClr val="tx1"/>
                </a:solidFill>
              </a:rPr>
              <a:t>WRITING THE COLLEGE ESSAY: </a:t>
            </a:r>
            <a:r>
              <a:rPr lang="en-US" sz="4200" i="1" cap="none">
                <a:solidFill>
                  <a:schemeClr val="tx1"/>
                </a:solidFill>
              </a:rPr>
              <a:t>DO’s &amp; DON’Ts</a:t>
            </a:r>
          </a:p>
        </p:txBody>
      </p:sp>
      <p:pic>
        <p:nvPicPr>
          <p:cNvPr id="8195" name="Picture 2" descr="http://www.cartoonstock.com/newscartoons/cartoonists/aba/lowres/aban423l.jpg"/>
          <p:cNvPicPr>
            <a:picLocks noChangeAspect="1" noChangeArrowheads="1"/>
          </p:cNvPicPr>
          <p:nvPr/>
        </p:nvPicPr>
        <p:blipFill>
          <a:blip r:embed="rId3">
            <a:extLst>
              <a:ext uri="{28A0092B-C50C-407E-A947-70E740481C1C}">
                <a14:useLocalDpi xmlns:a14="http://schemas.microsoft.com/office/drawing/2010/main" val="0"/>
              </a:ext>
            </a:extLst>
          </a:blip>
          <a:srcRect l="4669" t="17363"/>
          <a:stretch>
            <a:fillRect/>
          </a:stretch>
        </p:blipFill>
        <p:spPr bwMode="auto">
          <a:xfrm>
            <a:off x="2667000" y="2286000"/>
            <a:ext cx="6321425" cy="454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r>
              <a:rPr lang="en-US" sz="4000" b="1" i="1" u="sng" cap="none">
                <a:solidFill>
                  <a:schemeClr val="tx1"/>
                </a:solidFill>
              </a:rPr>
              <a:t>FOCUS ON THE MESSAGE</a:t>
            </a:r>
          </a:p>
        </p:txBody>
      </p:sp>
      <p:sp>
        <p:nvSpPr>
          <p:cNvPr id="15363" name="Rectangle 3"/>
          <p:cNvSpPr>
            <a:spLocks noGrp="1"/>
          </p:cNvSpPr>
          <p:nvPr>
            <p:ph type="body" idx="4294967295"/>
          </p:nvPr>
        </p:nvSpPr>
        <p:spPr/>
        <p:txBody>
          <a:bodyPr/>
          <a:lstStyle/>
          <a:p>
            <a:r>
              <a:rPr lang="en-US" sz="3000" dirty="0"/>
              <a:t>The key to an effective essay is to focus on the </a:t>
            </a:r>
            <a:r>
              <a:rPr lang="en-US" sz="3000" b="1" i="1" dirty="0"/>
              <a:t>MESSAGE</a:t>
            </a:r>
            <a:r>
              <a:rPr lang="en-US" sz="3000" dirty="0"/>
              <a:t> you wish to tell the reader</a:t>
            </a:r>
          </a:p>
          <a:p>
            <a:pPr>
              <a:buFont typeface="Wingdings" pitchFamily="2" charset="2"/>
              <a:buNone/>
            </a:pPr>
            <a:endParaRPr lang="en-US" sz="3000" dirty="0"/>
          </a:p>
          <a:p>
            <a:r>
              <a:rPr lang="en-US" sz="3000" dirty="0"/>
              <a:t>Don’t get </a:t>
            </a:r>
            <a:r>
              <a:rPr lang="en-US" sz="3000" i="1" dirty="0"/>
              <a:t>so</a:t>
            </a:r>
            <a:r>
              <a:rPr lang="en-US" sz="3000" dirty="0"/>
              <a:t> involved telling a detailed story that the important message gets buried </a:t>
            </a:r>
          </a:p>
          <a:p>
            <a:endParaRPr lang="en-US" sz="3000" dirty="0"/>
          </a:p>
          <a:p>
            <a:r>
              <a:rPr lang="en-US" sz="3000" b="1" dirty="0"/>
              <a:t>The whole point of the essay is to show something about who you are.</a:t>
            </a:r>
            <a:r>
              <a:rPr lang="en-US" sz="3000" dirty="0"/>
              <a:t> </a:t>
            </a:r>
          </a:p>
          <a:p>
            <a:endParaRPr lang="en-US"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eaLnBrk="1" fontAlgn="auto" hangingPunct="1">
              <a:spcAft>
                <a:spcPts val="0"/>
              </a:spcAft>
              <a:defRPr/>
            </a:pPr>
            <a:r>
              <a:rPr lang="en-US" sz="4500" b="1" i="1" u="sng" dirty="0">
                <a:solidFill>
                  <a:schemeClr val="tx1"/>
                </a:solidFill>
              </a:rPr>
              <a:t>Keep It Personal</a:t>
            </a:r>
            <a:endParaRPr lang="en-US" sz="4500" i="1" u="sng" dirty="0">
              <a:solidFill>
                <a:schemeClr val="tx1"/>
              </a:solidFill>
            </a:endParaRPr>
          </a:p>
        </p:txBody>
      </p:sp>
      <p:sp>
        <p:nvSpPr>
          <p:cNvPr id="16387" name="Content Placeholder 4"/>
          <p:cNvSpPr>
            <a:spLocks noGrp="1"/>
          </p:cNvSpPr>
          <p:nvPr>
            <p:ph type="body" idx="1"/>
          </p:nvPr>
        </p:nvSpPr>
        <p:spPr>
          <a:xfrm>
            <a:off x="457200" y="1600200"/>
            <a:ext cx="7467600" cy="4873625"/>
          </a:xfrm>
        </p:spPr>
        <p:txBody>
          <a:bodyPr/>
          <a:lstStyle/>
          <a:p>
            <a:pPr>
              <a:lnSpc>
                <a:spcPct val="80000"/>
              </a:lnSpc>
            </a:pPr>
            <a:r>
              <a:rPr lang="en-US" sz="2800" dirty="0"/>
              <a:t>The college wants to learn more about </a:t>
            </a:r>
            <a:r>
              <a:rPr lang="en-US" sz="2800" b="1" i="1" dirty="0"/>
              <a:t>you</a:t>
            </a:r>
            <a:r>
              <a:rPr lang="en-US" sz="2800" dirty="0"/>
              <a:t>, not one of your friends or one of your relatives </a:t>
            </a:r>
          </a:p>
          <a:p>
            <a:pPr eaLnBrk="1" hangingPunct="1">
              <a:lnSpc>
                <a:spcPct val="80000"/>
              </a:lnSpc>
            </a:pPr>
            <a:endParaRPr lang="en-US" sz="2800" dirty="0"/>
          </a:p>
          <a:p>
            <a:pPr eaLnBrk="1" hangingPunct="1">
              <a:lnSpc>
                <a:spcPct val="80000"/>
              </a:lnSpc>
            </a:pPr>
            <a:r>
              <a:rPr lang="en-US" sz="2800" dirty="0"/>
              <a:t>It should be </a:t>
            </a:r>
            <a:r>
              <a:rPr lang="en-US" sz="2800" b="1" i="1" u="sng" dirty="0"/>
              <a:t>your story</a:t>
            </a:r>
            <a:r>
              <a:rPr lang="en-US" sz="2800" dirty="0"/>
              <a:t> that can come from only </a:t>
            </a:r>
            <a:r>
              <a:rPr lang="en-US" sz="2800" b="1" i="1" dirty="0"/>
              <a:t>you</a:t>
            </a:r>
          </a:p>
          <a:p>
            <a:pPr>
              <a:lnSpc>
                <a:spcPct val="80000"/>
              </a:lnSpc>
            </a:pPr>
            <a:endParaRPr lang="en-US" sz="2800" dirty="0"/>
          </a:p>
          <a:p>
            <a:pPr eaLnBrk="1" hangingPunct="1">
              <a:lnSpc>
                <a:spcPct val="80000"/>
              </a:lnSpc>
            </a:pPr>
            <a:r>
              <a:rPr lang="en-US" sz="2800" dirty="0"/>
              <a:t>It should </a:t>
            </a:r>
            <a:r>
              <a:rPr lang="en-US" sz="2800" b="1" i="1" dirty="0"/>
              <a:t>not</a:t>
            </a:r>
            <a:r>
              <a:rPr lang="en-US" sz="2800" dirty="0"/>
              <a:t> be a story the student sitting next to you can tell, and the person next to them, and the person in the high school in the next town, or the next state…</a:t>
            </a:r>
          </a:p>
          <a:p>
            <a:pPr>
              <a:lnSpc>
                <a:spcPct val="80000"/>
              </a:lnSpc>
            </a:pPr>
            <a:endParaRPr lang="en-US" sz="2000" dirty="0"/>
          </a:p>
          <a:p>
            <a:pPr lvl="1" eaLnBrk="1" hangingPunct="1">
              <a:lnSpc>
                <a:spcPct val="80000"/>
              </a:lnSpc>
            </a:pPr>
            <a:endParaRPr lang="en-US" sz="2900" dirty="0"/>
          </a:p>
          <a:p>
            <a:pPr eaLnBrk="1" hangingPunct="1">
              <a:lnSpc>
                <a:spcPct val="80000"/>
              </a:lnSpc>
            </a:pPr>
            <a:endParaRPr lang="en-US" sz="2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5000" b="1" i="1" u="sng" dirty="0">
                <a:solidFill>
                  <a:schemeClr val="tx1"/>
                </a:solidFill>
              </a:rPr>
              <a:t>Prove It!</a:t>
            </a:r>
            <a:endParaRPr lang="en-US" sz="5000" i="1" u="sng" dirty="0">
              <a:solidFill>
                <a:schemeClr val="tx1"/>
              </a:solidFill>
            </a:endParaRPr>
          </a:p>
        </p:txBody>
      </p:sp>
      <p:sp>
        <p:nvSpPr>
          <p:cNvPr id="3" name="Content Placeholder 2"/>
          <p:cNvSpPr>
            <a:spLocks noGrp="1"/>
          </p:cNvSpPr>
          <p:nvPr>
            <p:ph type="body" idx="1"/>
          </p:nvPr>
        </p:nvSpPr>
        <p:spPr>
          <a:xfrm>
            <a:off x="457200" y="1600200"/>
            <a:ext cx="7467600" cy="4873625"/>
          </a:xfrm>
        </p:spPr>
        <p:txBody>
          <a:bodyPr/>
          <a:lstStyle/>
          <a:p>
            <a:pPr eaLnBrk="1" hangingPunct="1">
              <a:lnSpc>
                <a:spcPct val="90000"/>
              </a:lnSpc>
            </a:pPr>
            <a:r>
              <a:rPr lang="en-US"/>
              <a:t>Develop your main idea with </a:t>
            </a:r>
            <a:r>
              <a:rPr lang="en-US" b="1" i="1"/>
              <a:t>vivid and specific facts, events, and examples</a:t>
            </a:r>
            <a:endParaRPr lang="en-US"/>
          </a:p>
          <a:p>
            <a:pPr eaLnBrk="1" hangingPunct="1">
              <a:lnSpc>
                <a:spcPct val="90000"/>
              </a:lnSpc>
            </a:pPr>
            <a:r>
              <a:rPr lang="en-US"/>
              <a:t>There's a big difference between simply stating a point of view and </a:t>
            </a:r>
            <a:r>
              <a:rPr lang="en-US" b="1" i="1" u="sng"/>
              <a:t>letting an idea unfold</a:t>
            </a:r>
            <a:r>
              <a:rPr lang="en-US" b="1" i="1"/>
              <a:t> </a:t>
            </a:r>
            <a:r>
              <a:rPr lang="en-US"/>
              <a:t>in the </a:t>
            </a:r>
            <a:r>
              <a:rPr lang="en-US" b="1" i="1" u="sng"/>
              <a:t>details</a:t>
            </a:r>
            <a:r>
              <a:rPr lang="en-US"/>
              <a:t>:</a:t>
            </a:r>
          </a:p>
          <a:p>
            <a:pPr eaLnBrk="1" hangingPunct="1">
              <a:lnSpc>
                <a:spcPct val="90000"/>
              </a:lnSpc>
              <a:buFont typeface="Wingdings" pitchFamily="2" charset="2"/>
              <a:buNone/>
            </a:pPr>
            <a:endParaRPr lang="en-US" sz="1000"/>
          </a:p>
          <a:p>
            <a:pPr lvl="1" eaLnBrk="1" hangingPunct="1">
              <a:lnSpc>
                <a:spcPct val="90000"/>
              </a:lnSpc>
            </a:pPr>
            <a:r>
              <a:rPr lang="en-US" b="1"/>
              <a:t>Boring and Generic:</a:t>
            </a:r>
            <a:r>
              <a:rPr lang="en-US"/>
              <a:t> </a:t>
            </a:r>
            <a:r>
              <a:rPr lang="en-US" i="1"/>
              <a:t>"I like to be surrounded by people with a variety of backgrounds and interests."</a:t>
            </a:r>
          </a:p>
          <a:p>
            <a:pPr lvl="1" eaLnBrk="1" hangingPunct="1">
              <a:lnSpc>
                <a:spcPct val="90000"/>
              </a:lnSpc>
            </a:pPr>
            <a:r>
              <a:rPr lang="en-US" b="1"/>
              <a:t>Much Better:</a:t>
            </a:r>
            <a:r>
              <a:rPr lang="en-US"/>
              <a:t> </a:t>
            </a:r>
            <a:r>
              <a:rPr lang="en-US" i="1"/>
              <a:t>"During that night, I sang the theme song from Casablanca with a baseball coach who thinks he's Bogie, discussed Marxism with a little old lady, and heard more than I ever wanted to know about some woman's gall bladder operation."</a:t>
            </a:r>
          </a:p>
          <a:p>
            <a:pPr eaLnBrk="1" hangingPunct="1">
              <a:lnSpc>
                <a:spcPct val="90000"/>
              </a:lnSpc>
            </a:pPr>
            <a:endParaRPr lang="en-US"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5000" b="1" i="1" u="sng" dirty="0">
                <a:solidFill>
                  <a:schemeClr val="tx1"/>
                </a:solidFill>
              </a:rPr>
              <a:t>Be Specific</a:t>
            </a:r>
          </a:p>
        </p:txBody>
      </p:sp>
      <p:sp>
        <p:nvSpPr>
          <p:cNvPr id="4" name="Content Placeholder 3"/>
          <p:cNvSpPr>
            <a:spLocks noGrp="1"/>
          </p:cNvSpPr>
          <p:nvPr>
            <p:ph type="body" idx="1"/>
          </p:nvPr>
        </p:nvSpPr>
        <p:spPr>
          <a:xfrm>
            <a:off x="457200" y="1600200"/>
            <a:ext cx="7467600" cy="4873625"/>
          </a:xfrm>
        </p:spPr>
        <p:txBody>
          <a:bodyPr/>
          <a:lstStyle/>
          <a:p>
            <a:pPr eaLnBrk="1" hangingPunct="1">
              <a:lnSpc>
                <a:spcPct val="90000"/>
              </a:lnSpc>
            </a:pPr>
            <a:r>
              <a:rPr lang="en-US" b="1"/>
              <a:t>Avoid clichéd, generic, and predictable writing </a:t>
            </a:r>
            <a:r>
              <a:rPr lang="en-US"/>
              <a:t>by using </a:t>
            </a:r>
            <a:r>
              <a:rPr lang="en-US" b="1"/>
              <a:t>vivid and specific </a:t>
            </a:r>
            <a:r>
              <a:rPr lang="en-US" b="1" i="1" u="sng"/>
              <a:t>details</a:t>
            </a:r>
          </a:p>
          <a:p>
            <a:pPr eaLnBrk="1" hangingPunct="1">
              <a:lnSpc>
                <a:spcPct val="90000"/>
              </a:lnSpc>
              <a:buFont typeface="Wingdings" pitchFamily="2" charset="2"/>
              <a:buNone/>
            </a:pPr>
            <a:endParaRPr lang="en-US" sz="1000" b="1" i="1" u="sng"/>
          </a:p>
          <a:p>
            <a:pPr lvl="1" eaLnBrk="1" hangingPunct="1">
              <a:lnSpc>
                <a:spcPct val="90000"/>
              </a:lnSpc>
            </a:pPr>
            <a:r>
              <a:rPr lang="en-US" b="1"/>
              <a:t>Boring and Generic:</a:t>
            </a:r>
            <a:r>
              <a:rPr lang="en-US"/>
              <a:t> </a:t>
            </a:r>
            <a:r>
              <a:rPr lang="en-US" i="1"/>
              <a:t>"I want to help people. I have gotten so much out of life through the love and guidance of my family.  I feel that many individuals have not been as fortunate; therefore, I would like to expand the lives of others."</a:t>
            </a:r>
          </a:p>
          <a:p>
            <a:pPr lvl="1" eaLnBrk="1" hangingPunct="1">
              <a:lnSpc>
                <a:spcPct val="90000"/>
              </a:lnSpc>
            </a:pPr>
            <a:r>
              <a:rPr lang="en-US" b="1"/>
              <a:t>Much Better:</a:t>
            </a:r>
            <a:r>
              <a:rPr lang="en-US"/>
              <a:t> </a:t>
            </a:r>
            <a:r>
              <a:rPr lang="en-US" i="1"/>
              <a:t>"My Mom and Dad stood on plenty of sidelines 'til their shoes filled with water or their fingers turned white, or somebody's golden retriever signed his name on their coats in mud. That kind of commitment is what I'd like to bring to working with fourth-graders."</a:t>
            </a:r>
          </a:p>
          <a:p>
            <a:pPr eaLnBrk="1" hangingPunct="1">
              <a:lnSpc>
                <a:spcPct val="90000"/>
              </a:lnSpc>
            </a:pPr>
            <a:endParaRPr lang="en-US"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5000" b="1" i="1" u="sng" dirty="0">
                <a:solidFill>
                  <a:schemeClr val="tx1"/>
                </a:solidFill>
              </a:rPr>
              <a:t>SHOW, Don’t Tell</a:t>
            </a:r>
          </a:p>
        </p:txBody>
      </p:sp>
      <p:sp>
        <p:nvSpPr>
          <p:cNvPr id="22531" name="Content Placeholder 3"/>
          <p:cNvSpPr>
            <a:spLocks noGrp="1"/>
          </p:cNvSpPr>
          <p:nvPr>
            <p:ph type="body" idx="1"/>
          </p:nvPr>
        </p:nvSpPr>
        <p:spPr>
          <a:xfrm>
            <a:off x="457200" y="1600200"/>
            <a:ext cx="7772400" cy="4873625"/>
          </a:xfrm>
        </p:spPr>
        <p:txBody>
          <a:bodyPr/>
          <a:lstStyle/>
          <a:p>
            <a:pPr eaLnBrk="1" hangingPunct="1">
              <a:lnSpc>
                <a:spcPct val="80000"/>
              </a:lnSpc>
            </a:pPr>
            <a:r>
              <a:rPr lang="en-US" sz="2900"/>
              <a:t>A GOOD example:</a:t>
            </a:r>
          </a:p>
          <a:p>
            <a:pPr lvl="1" eaLnBrk="1" hangingPunct="1">
              <a:lnSpc>
                <a:spcPct val="80000"/>
              </a:lnSpc>
            </a:pPr>
            <a:r>
              <a:rPr lang="en-US" sz="2500" i="1"/>
              <a:t>“When night fell upon the summit, I stared at the slowly appearing stars until they completely filled the night sky. Despite the windy conditions and below freezing temperatures, I could not tear myself away.”</a:t>
            </a:r>
          </a:p>
          <a:p>
            <a:pPr lvl="1" eaLnBrk="1" hangingPunct="1">
              <a:lnSpc>
                <a:spcPct val="80000"/>
              </a:lnSpc>
            </a:pPr>
            <a:endParaRPr lang="en-US" sz="2500" i="1"/>
          </a:p>
          <a:p>
            <a:pPr eaLnBrk="1" hangingPunct="1">
              <a:lnSpc>
                <a:spcPct val="80000"/>
              </a:lnSpc>
              <a:buFont typeface="Wingdings" pitchFamily="2" charset="2"/>
              <a:buNone/>
            </a:pPr>
            <a:r>
              <a:rPr lang="en-US" sz="2900"/>
              <a:t>	This passage shows us how the author </a:t>
            </a:r>
            <a:r>
              <a:rPr lang="en-US" sz="2900" b="1" i="1"/>
              <a:t>feels and thinks</a:t>
            </a:r>
            <a:r>
              <a:rPr lang="en-US" sz="2900"/>
              <a:t>, more so than if the author had spelled it out for us</a:t>
            </a:r>
          </a:p>
          <a:p>
            <a:pPr eaLnBrk="1" hangingPunct="1">
              <a:lnSpc>
                <a:spcPct val="80000"/>
              </a:lnSpc>
            </a:pPr>
            <a:endParaRPr lang="en-US" sz="2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500" b="1" i="1" u="sng" cap="none">
                <a:solidFill>
                  <a:schemeClr val="tx1"/>
                </a:solidFill>
              </a:rPr>
              <a:t>KNOW YOUR SUBJECT</a:t>
            </a:r>
          </a:p>
        </p:txBody>
      </p:sp>
      <p:sp>
        <p:nvSpPr>
          <p:cNvPr id="20483" name="Content Placeholder 3"/>
          <p:cNvSpPr>
            <a:spLocks noGrp="1"/>
          </p:cNvSpPr>
          <p:nvPr>
            <p:ph type="body" idx="1"/>
          </p:nvPr>
        </p:nvSpPr>
        <p:spPr>
          <a:xfrm>
            <a:off x="457200" y="1600200"/>
            <a:ext cx="7467600" cy="4873625"/>
          </a:xfrm>
        </p:spPr>
        <p:txBody>
          <a:bodyPr/>
          <a:lstStyle/>
          <a:p>
            <a:pPr eaLnBrk="1" hangingPunct="1"/>
            <a:r>
              <a:rPr lang="en-US" sz="2500"/>
              <a:t> </a:t>
            </a:r>
            <a:r>
              <a:rPr lang="en-US" sz="2800"/>
              <a:t>Any factual errors in the essay will reveal that you really haven't thought deeply about your choice</a:t>
            </a:r>
          </a:p>
          <a:p>
            <a:pPr lvl="1" eaLnBrk="1" hangingPunct="1"/>
            <a:r>
              <a:rPr lang="en-US" sz="2600"/>
              <a:t>For example, writing that you want to attend Syracuse University to major in international business would be a blunder </a:t>
            </a:r>
            <a:r>
              <a:rPr lang="en-US" sz="2600" i="1"/>
              <a:t>(NOTE: Syracuse doesn't have an international business major)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200" b="1" i="1" u="sng" cap="none">
                <a:solidFill>
                  <a:schemeClr val="tx1"/>
                </a:solidFill>
              </a:rPr>
              <a:t>ANSWER THE QUESTION</a:t>
            </a:r>
          </a:p>
        </p:txBody>
      </p:sp>
      <p:sp>
        <p:nvSpPr>
          <p:cNvPr id="18435" name="Content Placeholder 3"/>
          <p:cNvSpPr>
            <a:spLocks noGrp="1"/>
          </p:cNvSpPr>
          <p:nvPr>
            <p:ph type="body" idx="1"/>
          </p:nvPr>
        </p:nvSpPr>
        <p:spPr>
          <a:xfrm>
            <a:off x="457200" y="1600200"/>
            <a:ext cx="7467600" cy="4873625"/>
          </a:xfrm>
        </p:spPr>
        <p:txBody>
          <a:bodyPr/>
          <a:lstStyle/>
          <a:p>
            <a:pPr eaLnBrk="1" hangingPunct="1"/>
            <a:r>
              <a:rPr lang="en-US" sz="2600"/>
              <a:t>Many students try to turn a 500-word essay into a complete autobiography; not surprisingly, they fail to answer the question</a:t>
            </a:r>
          </a:p>
          <a:p>
            <a:pPr eaLnBrk="1" hangingPunct="1"/>
            <a:r>
              <a:rPr lang="en-US" sz="2600" b="1" i="1"/>
              <a:t>Make sure that every sentence in your essay exists solely to answer the question</a:t>
            </a:r>
          </a:p>
          <a:p>
            <a:pPr eaLnBrk="1" hangingPunct="1"/>
            <a:r>
              <a:rPr lang="en-US" sz="2600"/>
              <a:t>After you are done writing, ask yourself:</a:t>
            </a:r>
          </a:p>
          <a:p>
            <a:pPr lvl="1" eaLnBrk="1" hangingPunct="1">
              <a:buFont typeface="Wingdings 2" pitchFamily="18" charset="2"/>
              <a:buNone/>
            </a:pPr>
            <a:r>
              <a:rPr lang="en-US" sz="2700" b="1" i="1"/>
              <a:t>	</a:t>
            </a:r>
            <a:r>
              <a:rPr lang="en-US" sz="4000" b="1" i="1" u="sng"/>
              <a:t>Is every single sentence crucial to the essay?</a:t>
            </a:r>
          </a:p>
          <a:p>
            <a:pPr eaLnBrk="1" hangingPunct="1"/>
            <a:endParaRPr lang="en-US" sz="4000"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anim calcmode="lin" valueType="num">
                                      <p:cBhvr additive="base">
                                        <p:cTn id="7"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371600" y="4267200"/>
            <a:ext cx="5334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79"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000" b="1" i="1" u="sng" cap="none">
                <a:solidFill>
                  <a:schemeClr val="tx1"/>
                </a:solidFill>
              </a:rPr>
              <a:t>CONCLUDE EFFECTIVELY</a:t>
            </a:r>
          </a:p>
        </p:txBody>
      </p:sp>
      <p:sp>
        <p:nvSpPr>
          <p:cNvPr id="24580" name="Content Placeholder 3"/>
          <p:cNvSpPr>
            <a:spLocks noGrp="1"/>
          </p:cNvSpPr>
          <p:nvPr>
            <p:ph type="body" idx="1"/>
          </p:nvPr>
        </p:nvSpPr>
        <p:spPr>
          <a:xfrm>
            <a:off x="457200" y="1600200"/>
            <a:ext cx="7467600" cy="2438400"/>
          </a:xfrm>
        </p:spPr>
        <p:txBody>
          <a:bodyPr/>
          <a:lstStyle/>
          <a:p>
            <a:pPr eaLnBrk="1" hangingPunct="1">
              <a:lnSpc>
                <a:spcPct val="90000"/>
              </a:lnSpc>
            </a:pPr>
            <a:r>
              <a:rPr lang="en-US" sz="3200"/>
              <a:t>The conclusion is the </a:t>
            </a:r>
            <a:r>
              <a:rPr lang="en-US" sz="3200" b="1"/>
              <a:t>last chance</a:t>
            </a:r>
            <a:r>
              <a:rPr lang="en-US" sz="3200"/>
              <a:t> to persuade or impress admission officers</a:t>
            </a:r>
          </a:p>
          <a:p>
            <a:pPr eaLnBrk="1" hangingPunct="1">
              <a:lnSpc>
                <a:spcPct val="90000"/>
              </a:lnSpc>
            </a:pPr>
            <a:r>
              <a:rPr lang="en-US" sz="3200"/>
              <a:t>Make it interesting for a long lasting impression</a:t>
            </a:r>
          </a:p>
          <a:p>
            <a:pPr eaLnBrk="1" hangingPunct="1">
              <a:lnSpc>
                <a:spcPct val="90000"/>
              </a:lnSpc>
              <a:buFont typeface="Wingdings" pitchFamily="2" charset="2"/>
              <a:buNone/>
            </a:pPr>
            <a:endParaRPr lang="en-US" sz="3200" b="1" i="1"/>
          </a:p>
        </p:txBody>
      </p:sp>
      <p:sp>
        <p:nvSpPr>
          <p:cNvPr id="23558" name="Text Box 6"/>
          <p:cNvSpPr txBox="1">
            <a:spLocks noChangeArrowheads="1"/>
          </p:cNvSpPr>
          <p:nvPr/>
        </p:nvSpPr>
        <p:spPr bwMode="auto">
          <a:xfrm>
            <a:off x="1447800" y="4267200"/>
            <a:ext cx="5410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ts val="600"/>
              </a:spcBef>
              <a:buClr>
                <a:schemeClr val="accent1"/>
              </a:buClr>
              <a:buSzPct val="70000"/>
              <a:buFont typeface="Wingdings" pitchFamily="2" charset="2"/>
              <a:buNone/>
            </a:pPr>
            <a:r>
              <a:rPr lang="en-US" sz="3600" b="1" i="1">
                <a:latin typeface="Century Schoolbook" pitchFamily="18" charset="0"/>
              </a:rPr>
              <a:t>Avoid summarizing!!</a:t>
            </a:r>
            <a:endParaRPr lang="en-US" sz="360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 calcmode="lin" valueType="num">
                                      <p:cBhvr additive="base">
                                        <p:cTn id="7" dur="500" fill="hold"/>
                                        <p:tgtEl>
                                          <p:spTgt spid="235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bwMode="auto">
          <a:xfrm>
            <a:off x="1905000" y="3124200"/>
            <a:ext cx="7467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4600" b="1" cap="none" dirty="0"/>
              <a:t>COLLEGE ESSAY: </a:t>
            </a:r>
            <a:br>
              <a:rPr lang="en-US" sz="4600" b="1" cap="none" dirty="0"/>
            </a:br>
            <a:r>
              <a:rPr lang="en-US" sz="4600" b="1" i="1" u="sng" cap="none" dirty="0"/>
              <a:t>DON’Ts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3400" b="1" i="1" u="sng" cap="none">
                <a:solidFill>
                  <a:schemeClr val="tx1"/>
                </a:solidFill>
              </a:rPr>
              <a:t>DON’T TELL THEM WHAT YOU THINK THEY WANT TO HEAR</a:t>
            </a:r>
          </a:p>
        </p:txBody>
      </p:sp>
      <p:sp>
        <p:nvSpPr>
          <p:cNvPr id="26627" name="Content Placeholder 3"/>
          <p:cNvSpPr>
            <a:spLocks noGrp="1"/>
          </p:cNvSpPr>
          <p:nvPr>
            <p:ph type="body" idx="1"/>
          </p:nvPr>
        </p:nvSpPr>
        <p:spPr>
          <a:xfrm>
            <a:off x="457200" y="1600200"/>
            <a:ext cx="7924800" cy="4873625"/>
          </a:xfrm>
        </p:spPr>
        <p:txBody>
          <a:bodyPr/>
          <a:lstStyle/>
          <a:p>
            <a:pPr eaLnBrk="1" hangingPunct="1"/>
            <a:r>
              <a:rPr lang="en-US" sz="2700"/>
              <a:t>They read plenty of essays about the charms of their university, the evils of terrorism, and the personal commitment involved in being a doctor</a:t>
            </a:r>
          </a:p>
          <a:p>
            <a:pPr eaLnBrk="1" hangingPunct="1"/>
            <a:r>
              <a:rPr lang="en-US" sz="2700" b="1" i="1" u="sng"/>
              <a:t>Bring something new to the table</a:t>
            </a:r>
            <a:r>
              <a:rPr lang="en-US" sz="2700"/>
              <a:t>, not just what you think they want to hear</a:t>
            </a:r>
          </a:p>
          <a:p>
            <a:pPr eaLnBrk="1" hangingPunct="1"/>
            <a:r>
              <a:rPr lang="en-US" sz="2700"/>
              <a:t>Don’t go overboard with flattery </a:t>
            </a:r>
          </a:p>
          <a:p>
            <a:pPr eaLnBrk="1" hangingPunct="1"/>
            <a:r>
              <a:rPr lang="en-US" sz="2700"/>
              <a:t>Be sincere</a:t>
            </a:r>
          </a:p>
          <a:p>
            <a:pPr eaLnBrk="1" hangingPunct="1"/>
            <a:r>
              <a:rPr lang="en-US" sz="2700"/>
              <a:t>They’re not looking for a new way to view the world - they’re looking for a new way to view </a:t>
            </a:r>
            <a:r>
              <a:rPr lang="en-US" sz="2700" i="1" u="sng"/>
              <a:t>you</a:t>
            </a:r>
            <a:r>
              <a:rPr lang="en-US" sz="2700"/>
              <a:t>, the applicant</a:t>
            </a:r>
          </a:p>
          <a:p>
            <a:pPr eaLnBrk="1" hangingPunct="1">
              <a:buFont typeface="Wingdings" pitchFamily="2" charset="2"/>
              <a:buNone/>
            </a:pPr>
            <a:endParaRPr lang="en-US" sz="2700"/>
          </a:p>
          <a:p>
            <a:pPr eaLnBrk="1" hangingPunct="1"/>
            <a:endParaRPr lang="en-US" sz="2700" b="1" i="1"/>
          </a:p>
          <a:p>
            <a:pPr eaLnBrk="1" hangingPunct="1"/>
            <a:endParaRPr lang="en-US" sz="27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ctrTitle"/>
          </p:nvPr>
        </p:nvSpPr>
        <p:spPr bwMode="auto">
          <a:xfrm>
            <a:off x="1676400" y="609600"/>
            <a:ext cx="7467600" cy="1143000"/>
          </a:xfrm>
        </p:spPr>
        <p:txBody>
          <a:bodyPr wrap="square" lIns="91440" tIns="45720" rIns="91440" bIns="45720" numCol="1" anchorCtr="0" compatLnSpc="1">
            <a:prstTxWarp prst="textNoShape">
              <a:avLst/>
            </a:prstTxWarp>
            <a:normAutofit fontScale="90000"/>
          </a:bodyPr>
          <a:lstStyle/>
          <a:p>
            <a:pPr>
              <a:defRPr/>
            </a:pPr>
            <a:r>
              <a:rPr lang="en-US" i="1" cap="none" dirty="0">
                <a:solidFill>
                  <a:schemeClr val="tx1"/>
                </a:solidFill>
              </a:rPr>
              <a:t>“SOMETIMES WE LET STUDENTS</a:t>
            </a:r>
            <a:r>
              <a:rPr lang="en-US" sz="3300" i="1" cap="none" dirty="0">
                <a:solidFill>
                  <a:schemeClr val="tx1"/>
                </a:solidFill>
              </a:rPr>
              <a:t> </a:t>
            </a:r>
            <a:r>
              <a:rPr lang="en-US" sz="4000" i="1" cap="none" dirty="0">
                <a:solidFill>
                  <a:schemeClr val="tx1"/>
                </a:solidFill>
              </a:rPr>
              <a:t>WRITE THEMSELVES IN</a:t>
            </a:r>
            <a:r>
              <a:rPr lang="en-US" i="1" cap="none" dirty="0">
                <a:solidFill>
                  <a:schemeClr val="tx1"/>
                </a:solidFill>
              </a:rPr>
              <a:t>.”</a:t>
            </a:r>
            <a:br>
              <a:rPr lang="en-US" cap="none" dirty="0">
                <a:solidFill>
                  <a:schemeClr val="tx1"/>
                </a:solidFill>
              </a:rPr>
            </a:br>
            <a:r>
              <a:rPr lang="en-US" sz="2000" b="0" cap="none" dirty="0">
                <a:solidFill>
                  <a:schemeClr val="tx1"/>
                </a:solidFill>
              </a:rPr>
              <a:t>- DEAN OF ADMISSION, SARAH LAWRENCE COLLEGE</a:t>
            </a:r>
          </a:p>
        </p:txBody>
      </p:sp>
      <p:sp>
        <p:nvSpPr>
          <p:cNvPr id="10243" name="Title 3"/>
          <p:cNvSpPr txBox="1">
            <a:spLocks/>
          </p:cNvSpPr>
          <p:nvPr/>
        </p:nvSpPr>
        <p:spPr bwMode="auto">
          <a:xfrm>
            <a:off x="2286000" y="2438400"/>
            <a:ext cx="6858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000" b="1" i="1">
                <a:latin typeface="Century Schoolbook" pitchFamily="18" charset="0"/>
              </a:rPr>
              <a:t>“THE ESSAY GIVES US SOMETHING THE</a:t>
            </a:r>
            <a:r>
              <a:rPr lang="en-US" sz="3200" b="1" i="1">
                <a:latin typeface="Century Schoolbook" pitchFamily="18" charset="0"/>
              </a:rPr>
              <a:t> </a:t>
            </a:r>
            <a:r>
              <a:rPr lang="en-US" sz="4000" b="1" i="1">
                <a:latin typeface="Century Schoolbook" pitchFamily="18" charset="0"/>
              </a:rPr>
              <a:t>NUMBERS DON’T REVEAL</a:t>
            </a:r>
            <a:r>
              <a:rPr lang="en-US" sz="3000" b="1" i="1">
                <a:latin typeface="Century Schoolbook" pitchFamily="18" charset="0"/>
              </a:rPr>
              <a:t>.”</a:t>
            </a:r>
            <a:r>
              <a:rPr lang="en-US" sz="3000" b="1">
                <a:latin typeface="Century Schoolbook" pitchFamily="18" charset="0"/>
              </a:rPr>
              <a:t>  </a:t>
            </a:r>
            <a:r>
              <a:rPr lang="en-US" sz="2500" b="1">
                <a:latin typeface="Century Schoolbook" pitchFamily="18" charset="0"/>
              </a:rPr>
              <a:t>                             </a:t>
            </a:r>
          </a:p>
          <a:p>
            <a:r>
              <a:rPr lang="en-US" sz="2000">
                <a:latin typeface="Century Schoolbook" pitchFamily="18" charset="0"/>
              </a:rPr>
              <a:t> - DIRECTOR OF ADMISSION, GORDON COLLEGE</a:t>
            </a:r>
          </a:p>
        </p:txBody>
      </p:sp>
      <p:sp>
        <p:nvSpPr>
          <p:cNvPr id="10244" name="Title 3"/>
          <p:cNvSpPr txBox="1">
            <a:spLocks/>
          </p:cNvSpPr>
          <p:nvPr/>
        </p:nvSpPr>
        <p:spPr bwMode="auto">
          <a:xfrm>
            <a:off x="2286000" y="5105400"/>
            <a:ext cx="6629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3000" b="1" i="1">
                <a:latin typeface="Century Schoolbook" pitchFamily="18" charset="0"/>
              </a:rPr>
              <a:t>“THE ESSAY CAN BE A </a:t>
            </a:r>
            <a:r>
              <a:rPr lang="en-US" sz="4000" b="1" i="1">
                <a:latin typeface="Century Schoolbook" pitchFamily="18" charset="0"/>
              </a:rPr>
              <a:t>POWERFUL ‘TIPPER’</a:t>
            </a:r>
            <a:r>
              <a:rPr lang="en-US" sz="3000" b="1" i="1">
                <a:latin typeface="Century Schoolbook" pitchFamily="18" charset="0"/>
              </a:rPr>
              <a:t>  IN CLOSE CASES.”</a:t>
            </a:r>
            <a:br>
              <a:rPr lang="en-US" sz="3000" b="1">
                <a:latin typeface="Century Schoolbook" pitchFamily="18" charset="0"/>
              </a:rPr>
            </a:br>
            <a:r>
              <a:rPr lang="en-US" sz="2000">
                <a:latin typeface="Century Schoolbook" pitchFamily="18" charset="0"/>
              </a:rPr>
              <a:t>- DIRECTOR OF ADMISSION, BATES COLLEGE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Autofit/>
          </a:bodyPr>
          <a:lstStyle/>
          <a:p>
            <a:pPr eaLnBrk="1" hangingPunct="1">
              <a:defRPr/>
            </a:pPr>
            <a:r>
              <a:rPr lang="en-US" sz="4400" b="1" i="1" u="sng" dirty="0">
                <a:solidFill>
                  <a:schemeClr val="tx1"/>
                </a:solidFill>
              </a:rPr>
              <a:t>DON’T BE CYNICAL OR CONDESCENDING</a:t>
            </a:r>
          </a:p>
        </p:txBody>
      </p:sp>
      <p:sp>
        <p:nvSpPr>
          <p:cNvPr id="28675" name="Content Placeholder 3"/>
          <p:cNvSpPr>
            <a:spLocks noGrp="1"/>
          </p:cNvSpPr>
          <p:nvPr>
            <p:ph type="body" idx="1"/>
          </p:nvPr>
        </p:nvSpPr>
        <p:spPr>
          <a:xfrm>
            <a:off x="457200" y="1600200"/>
            <a:ext cx="7467600" cy="4873625"/>
          </a:xfrm>
        </p:spPr>
        <p:txBody>
          <a:bodyPr/>
          <a:lstStyle/>
          <a:p>
            <a:pPr eaLnBrk="1" hangingPunct="1"/>
            <a:r>
              <a:rPr lang="en-US" sz="3200" dirty="0"/>
              <a:t>Don’t use sweeping generalizations, such as </a:t>
            </a:r>
            <a:r>
              <a:rPr lang="en-US" sz="3200" i="1" dirty="0"/>
              <a:t>“all Americans are conforming cowards”</a:t>
            </a:r>
          </a:p>
          <a:p>
            <a:pPr eaLnBrk="1" hangingPunct="1"/>
            <a:r>
              <a:rPr lang="en-US" sz="3200" dirty="0"/>
              <a:t>Don’t be offensive</a:t>
            </a:r>
          </a:p>
          <a:p>
            <a:pPr eaLnBrk="1" hangingPunct="1"/>
            <a:r>
              <a:rPr lang="en-US" sz="3200" dirty="0"/>
              <a:t>Don’t write pump yourself up by putting other people down</a:t>
            </a:r>
          </a:p>
          <a:p>
            <a:pPr eaLnBrk="1" hangingPunct="1"/>
            <a:endParaRPr lang="en-US" sz="3200" b="1" i="1" dirty="0"/>
          </a:p>
        </p:txBody>
      </p:sp>
      <p:sp>
        <p:nvSpPr>
          <p:cNvPr id="6" name="Rounded Rectangle 5"/>
          <p:cNvSpPr/>
          <p:nvPr/>
        </p:nvSpPr>
        <p:spPr>
          <a:xfrm>
            <a:off x="1066800" y="5029200"/>
            <a:ext cx="6477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ctr">
              <a:defRPr/>
            </a:pPr>
            <a:r>
              <a:rPr lang="en-US" sz="3400" b="1" i="1" dirty="0">
                <a:solidFill>
                  <a:schemeClr val="tx1"/>
                </a:solidFill>
              </a:rPr>
              <a:t>	If you think it’s offensive, it probably 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200" b="1" i="1" u="sng" cap="none">
                <a:solidFill>
                  <a:schemeClr val="tx1"/>
                </a:solidFill>
              </a:rPr>
              <a:t>DON’T WRITE A RESUME</a:t>
            </a:r>
          </a:p>
        </p:txBody>
      </p:sp>
      <p:sp>
        <p:nvSpPr>
          <p:cNvPr id="24579" name="Content Placeholder 3"/>
          <p:cNvSpPr>
            <a:spLocks noGrp="1"/>
          </p:cNvSpPr>
          <p:nvPr>
            <p:ph type="body" idx="1"/>
          </p:nvPr>
        </p:nvSpPr>
        <p:spPr>
          <a:xfrm>
            <a:off x="457200" y="1600200"/>
            <a:ext cx="7467600" cy="4873625"/>
          </a:xfrm>
        </p:spPr>
        <p:txBody>
          <a:bodyPr/>
          <a:lstStyle/>
          <a:p>
            <a:pPr eaLnBrk="1" hangingPunct="1">
              <a:lnSpc>
                <a:spcPct val="90000"/>
              </a:lnSpc>
            </a:pPr>
            <a:r>
              <a:rPr lang="en-US" sz="3000" b="1"/>
              <a:t>Don't repeat </a:t>
            </a:r>
            <a:r>
              <a:rPr lang="en-US" sz="2800"/>
              <a:t>information that is found elsewhere in the application</a:t>
            </a:r>
          </a:p>
          <a:p>
            <a:pPr lvl="1" eaLnBrk="1" hangingPunct="1">
              <a:lnSpc>
                <a:spcPct val="90000"/>
              </a:lnSpc>
            </a:pPr>
            <a:r>
              <a:rPr lang="en-US" sz="2500"/>
              <a:t>Your essay will end up sounding like an autobiography, resume, travelogue, or laundry list. </a:t>
            </a:r>
            <a:r>
              <a:rPr lang="en-US" sz="2500" b="1" u="sng"/>
              <a:t>Yawn.</a:t>
            </a:r>
          </a:p>
          <a:p>
            <a:pPr eaLnBrk="1" hangingPunct="1">
              <a:lnSpc>
                <a:spcPct val="90000"/>
              </a:lnSpc>
            </a:pPr>
            <a:r>
              <a:rPr lang="en-US" sz="2800"/>
              <a:t>Don’t mention your GPA or SAT / ACT scores in your essay</a:t>
            </a:r>
          </a:p>
          <a:p>
            <a:pPr eaLnBrk="1" hangingPunct="1">
              <a:lnSpc>
                <a:spcPct val="90000"/>
              </a:lnSpc>
            </a:pPr>
            <a:r>
              <a:rPr lang="en-US" sz="2800"/>
              <a:t>For example, </a:t>
            </a:r>
            <a:r>
              <a:rPr lang="en-US" sz="2800" b="1" i="1" u="sng"/>
              <a:t>DON’T</a:t>
            </a:r>
            <a:r>
              <a:rPr lang="en-US" sz="2800"/>
              <a:t> say this: </a:t>
            </a:r>
          </a:p>
          <a:p>
            <a:pPr lvl="1" eaLnBrk="1" hangingPunct="1">
              <a:lnSpc>
                <a:spcPct val="90000"/>
              </a:lnSpc>
            </a:pPr>
            <a:r>
              <a:rPr lang="en-US" sz="2500" i="1"/>
              <a:t>"During my junior year, I played first singles on the tennis team, served on the student council, maintained a B+ average, traveled to France, and worked at a cheese factory."</a:t>
            </a:r>
          </a:p>
          <a:p>
            <a:pPr eaLnBrk="1" hangingPunct="1">
              <a:lnSpc>
                <a:spcPct val="90000"/>
              </a:lnSpc>
            </a:pPr>
            <a:endParaRPr lang="en-US" sz="3200" i="1"/>
          </a:p>
          <a:p>
            <a:pPr eaLnBrk="1" hangingPunct="1">
              <a:lnSpc>
                <a:spcPct val="90000"/>
              </a:lnSpc>
            </a:pP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 calcmode="lin" valueType="num">
                                      <p:cBhvr additive="base">
                                        <p:cTn id="7"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en-US" sz="4500" b="1" i="1" u="sng" cap="none">
                <a:solidFill>
                  <a:schemeClr val="tx1"/>
                </a:solidFill>
              </a:rPr>
              <a:t>DON’T TELL THE STORY OF YOUR LIFE</a:t>
            </a:r>
          </a:p>
        </p:txBody>
      </p:sp>
      <p:sp>
        <p:nvSpPr>
          <p:cNvPr id="28675" name="Content Placeholder 3"/>
          <p:cNvSpPr>
            <a:spLocks noGrp="1"/>
          </p:cNvSpPr>
          <p:nvPr>
            <p:ph type="body" idx="1"/>
          </p:nvPr>
        </p:nvSpPr>
        <p:spPr>
          <a:xfrm>
            <a:off x="457200" y="1600200"/>
            <a:ext cx="7467600" cy="4873625"/>
          </a:xfrm>
        </p:spPr>
        <p:txBody>
          <a:bodyPr/>
          <a:lstStyle/>
          <a:p>
            <a:pPr eaLnBrk="1" hangingPunct="1"/>
            <a:r>
              <a:rPr lang="en-US" sz="2200"/>
              <a:t>Some of the best essays – the memorable and unusual ones – are </a:t>
            </a:r>
            <a:r>
              <a:rPr lang="en-US" sz="2200" b="1" i="1"/>
              <a:t>very focused</a:t>
            </a:r>
          </a:p>
          <a:p>
            <a:pPr eaLnBrk="1" hangingPunct="1"/>
            <a:r>
              <a:rPr lang="en-US" sz="2200"/>
              <a:t>It should </a:t>
            </a:r>
            <a:r>
              <a:rPr lang="en-US" sz="2200" b="1" i="1"/>
              <a:t>not </a:t>
            </a:r>
            <a:r>
              <a:rPr lang="en-US" sz="2200"/>
              <a:t>be the story of your life, but a </a:t>
            </a:r>
            <a:r>
              <a:rPr lang="en-US" sz="2200" b="1"/>
              <a:t>small glimpse </a:t>
            </a:r>
            <a:r>
              <a:rPr lang="en-US" sz="2200"/>
              <a:t>of it, one that is rich with meaning and alive with imagery</a:t>
            </a:r>
          </a:p>
          <a:p>
            <a:r>
              <a:rPr lang="en-US" sz="2200"/>
              <a:t>Essays about your family, your trip to France, or your extracurricular activities, </a:t>
            </a:r>
            <a:r>
              <a:rPr lang="en-US" sz="2200" i="1"/>
              <a:t>can</a:t>
            </a:r>
            <a:r>
              <a:rPr lang="en-US" sz="2200"/>
              <a:t> be effective as long as they are </a:t>
            </a:r>
            <a:r>
              <a:rPr lang="en-US" sz="2200" b="1" i="1" u="sng"/>
              <a:t>focused and specific</a:t>
            </a:r>
            <a:r>
              <a:rPr lang="en-US" sz="2200" b="1" i="1"/>
              <a:t>!</a:t>
            </a:r>
            <a:endParaRPr lang="en-US" sz="2200"/>
          </a:p>
          <a:p>
            <a:pPr lvl="1"/>
            <a:r>
              <a:rPr lang="en-US" sz="2000"/>
              <a:t>For example: </a:t>
            </a:r>
          </a:p>
          <a:p>
            <a:pPr lvl="2"/>
            <a:r>
              <a:rPr lang="en-US" sz="2000"/>
              <a:t>A single Christmas Eve mass or Yom Kippur service</a:t>
            </a:r>
          </a:p>
          <a:p>
            <a:pPr lvl="2"/>
            <a:r>
              <a:rPr lang="en-US" sz="2000"/>
              <a:t>A meal of boiled tongue in Strasbourg</a:t>
            </a:r>
          </a:p>
          <a:p>
            <a:pPr lvl="2"/>
            <a:r>
              <a:rPr lang="en-US" sz="2000"/>
              <a:t>One day of scooping ice cream at Lime Rickeys</a:t>
            </a:r>
            <a:endParaRPr lang="en-US" sz="1600"/>
          </a:p>
          <a:p>
            <a:pPr eaLnBrk="1" hangingPunct="1"/>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8675">
                                            <p:txEl>
                                              <p:pRg st="4" end="4"/>
                                            </p:txEl>
                                          </p:spTgt>
                                        </p:tgtEl>
                                        <p:attrNameLst>
                                          <p:attrName>style.visibility</p:attrName>
                                        </p:attrNameLst>
                                      </p:cBhvr>
                                      <p:to>
                                        <p:strVal val="visible"/>
                                      </p:to>
                                    </p:set>
                                    <p:anim calcmode="lin" valueType="num">
                                      <p:cBhvr additive="base">
                                        <p:cTn id="7" dur="500" fill="hold"/>
                                        <p:tgtEl>
                                          <p:spTgt spid="28675">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675">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8675">
                                            <p:txEl>
                                              <p:pRg st="5" end="5"/>
                                            </p:txEl>
                                          </p:spTgt>
                                        </p:tgtEl>
                                        <p:attrNameLst>
                                          <p:attrName>style.visibility</p:attrName>
                                        </p:attrNameLst>
                                      </p:cBhvr>
                                      <p:to>
                                        <p:strVal val="visible"/>
                                      </p:to>
                                    </p:set>
                                    <p:anim calcmode="lin" valueType="num">
                                      <p:cBhvr additive="base">
                                        <p:cTn id="11" dur="500" fill="hold"/>
                                        <p:tgtEl>
                                          <p:spTgt spid="28675">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8675">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anim calcmode="lin" valueType="num">
                                      <p:cBhvr additive="base">
                                        <p:cTn id="15" dur="500" fill="hold"/>
                                        <p:tgtEl>
                                          <p:spTgt spid="28675">
                                            <p:txEl>
                                              <p:pRg st="6" end="6"/>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en-US" sz="4500" b="1" i="1" u="sng" cap="none">
                <a:solidFill>
                  <a:schemeClr val="tx1"/>
                </a:solidFill>
              </a:rPr>
              <a:t>DON’T USE 50 WORDS WHEN 5 WILL DO</a:t>
            </a:r>
          </a:p>
        </p:txBody>
      </p:sp>
      <p:sp>
        <p:nvSpPr>
          <p:cNvPr id="25603" name="Content Placeholder 3"/>
          <p:cNvSpPr>
            <a:spLocks noGrp="1"/>
          </p:cNvSpPr>
          <p:nvPr>
            <p:ph type="body" idx="1"/>
          </p:nvPr>
        </p:nvSpPr>
        <p:spPr>
          <a:xfrm>
            <a:off x="457200" y="1600200"/>
            <a:ext cx="7467600" cy="4873625"/>
          </a:xfrm>
        </p:spPr>
        <p:txBody>
          <a:bodyPr/>
          <a:lstStyle/>
          <a:p>
            <a:pPr eaLnBrk="1" hangingPunct="1">
              <a:lnSpc>
                <a:spcPct val="80000"/>
              </a:lnSpc>
            </a:pPr>
            <a:r>
              <a:rPr lang="en-US" sz="2800"/>
              <a:t>Eliminate unnecessary words</a:t>
            </a:r>
          </a:p>
          <a:p>
            <a:pPr lvl="1" eaLnBrk="1" hangingPunct="1">
              <a:lnSpc>
                <a:spcPct val="80000"/>
              </a:lnSpc>
            </a:pPr>
            <a:r>
              <a:rPr lang="en-US" sz="2800"/>
              <a:t>If you wrote </a:t>
            </a:r>
            <a:r>
              <a:rPr lang="en-US" sz="2800" i="1"/>
              <a:t>"in society today"</a:t>
            </a:r>
            <a:r>
              <a:rPr lang="en-US" sz="2800"/>
              <a:t> consider changing that to </a:t>
            </a:r>
            <a:r>
              <a:rPr lang="en-US" sz="2800" i="1"/>
              <a:t>"now"</a:t>
            </a:r>
          </a:p>
          <a:p>
            <a:pPr eaLnBrk="1" hangingPunct="1">
              <a:lnSpc>
                <a:spcPct val="80000"/>
              </a:lnSpc>
            </a:pPr>
            <a:r>
              <a:rPr lang="en-US" sz="2800"/>
              <a:t>Short sentences are more forceful because they are direct</a:t>
            </a:r>
          </a:p>
          <a:p>
            <a:pPr lvl="1" eaLnBrk="1" hangingPunct="1">
              <a:lnSpc>
                <a:spcPct val="80000"/>
              </a:lnSpc>
            </a:pPr>
            <a:r>
              <a:rPr lang="en-US" sz="2800" b="1"/>
              <a:t>Too Many Words:</a:t>
            </a:r>
            <a:r>
              <a:rPr lang="en-US" sz="2800"/>
              <a:t> </a:t>
            </a:r>
            <a:r>
              <a:rPr lang="en-US" sz="2800" i="1"/>
              <a:t>“Over the years it has been pointed out to me by my parents, friends, and teachers—and I have even noticed this about myself, as well—that I am not the neatest person in the world.”</a:t>
            </a:r>
          </a:p>
          <a:p>
            <a:pPr lvl="1" eaLnBrk="1" hangingPunct="1">
              <a:lnSpc>
                <a:spcPct val="80000"/>
              </a:lnSpc>
            </a:pPr>
            <a:r>
              <a:rPr lang="en-US" sz="2800" b="1"/>
              <a:t>Much Better:</a:t>
            </a:r>
            <a:r>
              <a:rPr lang="en-US" sz="2800"/>
              <a:t> </a:t>
            </a:r>
            <a:r>
              <a:rPr lang="en-US" sz="2800" i="1"/>
              <a:t>“I'm a slob.”</a:t>
            </a:r>
          </a:p>
          <a:p>
            <a:pPr eaLnBrk="1" hangingPunct="1">
              <a:lnSpc>
                <a:spcPct val="80000"/>
              </a:lnSpc>
            </a:pPr>
            <a:endParaRPr lang="en-US" sz="2800"/>
          </a:p>
          <a:p>
            <a:pPr eaLnBrk="1" hangingPunct="1">
              <a:lnSpc>
                <a:spcPct val="8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anim calcmode="lin" valueType="num">
                                      <p:cBhvr additive="base">
                                        <p:cTn id="7"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anim calcmode="lin" valueType="num">
                                      <p:cBhvr additive="base">
                                        <p:cTn id="13" dur="500" fill="hold"/>
                                        <p:tgtEl>
                                          <p:spTgt spid="2560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4200" b="1" i="1" u="sng" cap="none" dirty="0">
                <a:solidFill>
                  <a:schemeClr val="tx1"/>
                </a:solidFill>
              </a:rPr>
              <a:t>DON’T </a:t>
            </a:r>
            <a:r>
              <a:rPr lang="en-US" sz="4200" b="1" u="sng" cap="none" dirty="0">
                <a:solidFill>
                  <a:schemeClr val="tx1"/>
                </a:solidFill>
              </a:rPr>
              <a:t>“</a:t>
            </a:r>
            <a:r>
              <a:rPr lang="en-US" sz="4200" b="1" i="1" u="sng" cap="none" dirty="0">
                <a:solidFill>
                  <a:schemeClr val="tx1"/>
                </a:solidFill>
              </a:rPr>
              <a:t>THESAURUS-IZE” YOUR ESSAY…</a:t>
            </a:r>
          </a:p>
        </p:txBody>
      </p:sp>
      <p:sp>
        <p:nvSpPr>
          <p:cNvPr id="38915" name="Content Placeholder 3"/>
          <p:cNvSpPr>
            <a:spLocks noGrp="1"/>
          </p:cNvSpPr>
          <p:nvPr>
            <p:ph type="body" idx="1"/>
          </p:nvPr>
        </p:nvSpPr>
        <p:spPr>
          <a:xfrm>
            <a:off x="457200" y="1600200"/>
            <a:ext cx="7467600" cy="4873625"/>
          </a:xfrm>
        </p:spPr>
        <p:txBody>
          <a:bodyPr/>
          <a:lstStyle/>
          <a:p>
            <a:pPr eaLnBrk="1" hangingPunct="1"/>
            <a:r>
              <a:rPr lang="en-US" sz="2800" dirty="0"/>
              <a:t>Do use your own voice</a:t>
            </a:r>
          </a:p>
          <a:p>
            <a:pPr eaLnBrk="1" hangingPunct="1"/>
            <a:r>
              <a:rPr lang="en-US" sz="2800" dirty="0"/>
              <a:t>Big words, especially when misused, detract from the essay and makes the essay sound contrived</a:t>
            </a:r>
          </a:p>
          <a:p>
            <a:pPr eaLnBrk="1" hangingPunct="1"/>
            <a:r>
              <a:rPr lang="en-US" sz="2800" dirty="0"/>
              <a:t>Powerful ideas are often best expressed in simple and elegant prose</a:t>
            </a:r>
          </a:p>
          <a:p>
            <a:pPr lvl="1" eaLnBrk="1" hangingPunct="1"/>
            <a:endParaRPr lang="en-US" sz="3000" b="1" i="1" dirty="0"/>
          </a:p>
          <a:p>
            <a:pPr eaLnBrk="1" hangingPunct="1"/>
            <a:endParaRPr lang="en-US" sz="3000" dirty="0"/>
          </a:p>
          <a:p>
            <a:pPr eaLnBrk="1" hangingPunct="1"/>
            <a:endParaRPr lang="en-US" sz="3400" dirty="0"/>
          </a:p>
        </p:txBody>
      </p:sp>
      <p:sp>
        <p:nvSpPr>
          <p:cNvPr id="4" name="Rounded Rectangle 3"/>
          <p:cNvSpPr/>
          <p:nvPr/>
        </p:nvSpPr>
        <p:spPr>
          <a:xfrm>
            <a:off x="457200" y="5486400"/>
            <a:ext cx="7315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i="1">
                <a:solidFill>
                  <a:schemeClr val="tx1"/>
                </a:solidFill>
                <a:cs typeface="Arial" charset="0"/>
              </a:rPr>
              <a:t>Remember: Good writers use the best words, not the biggest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5"/>
          <p:cNvGrpSpPr>
            <a:grpSpLocks/>
          </p:cNvGrpSpPr>
          <p:nvPr/>
        </p:nvGrpSpPr>
        <p:grpSpPr bwMode="auto">
          <a:xfrm>
            <a:off x="4572000" y="838200"/>
            <a:ext cx="3962400" cy="4800600"/>
            <a:chOff x="3429000" y="2895600"/>
            <a:chExt cx="3276600" cy="3896082"/>
          </a:xfrm>
        </p:grpSpPr>
        <p:pic>
          <p:nvPicPr>
            <p:cNvPr id="39941" name="Picture 5" descr="’I think I use the Internet too much.  I find muself writing ’com’ after each period.’ by Bacall, Aar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895600"/>
              <a:ext cx="3276600" cy="3896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429000" y="2895600"/>
              <a:ext cx="2209342" cy="2280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8915"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sz="4200" b="1" i="1" u="sng" cap="none">
                <a:solidFill>
                  <a:schemeClr val="tx1"/>
                </a:solidFill>
              </a:rPr>
              <a:t>… HOWEVER, DON’T USE SLANG</a:t>
            </a:r>
          </a:p>
        </p:txBody>
      </p:sp>
      <p:sp>
        <p:nvSpPr>
          <p:cNvPr id="39940" name="Content Placeholder 3"/>
          <p:cNvSpPr>
            <a:spLocks noGrp="1"/>
          </p:cNvSpPr>
          <p:nvPr>
            <p:ph type="body" idx="1"/>
          </p:nvPr>
        </p:nvSpPr>
        <p:spPr>
          <a:xfrm>
            <a:off x="152400" y="1600200"/>
            <a:ext cx="4267200" cy="4873625"/>
          </a:xfrm>
        </p:spPr>
        <p:txBody>
          <a:bodyPr/>
          <a:lstStyle/>
          <a:p>
            <a:pPr eaLnBrk="1" hangingPunct="1">
              <a:lnSpc>
                <a:spcPct val="80000"/>
              </a:lnSpc>
            </a:pPr>
            <a:r>
              <a:rPr lang="en-US" sz="2800"/>
              <a:t>Write an </a:t>
            </a:r>
            <a:r>
              <a:rPr lang="en-US" sz="2800" b="1"/>
              <a:t>essay</a:t>
            </a:r>
            <a:r>
              <a:rPr lang="en-US" sz="2800"/>
              <a:t>, </a:t>
            </a:r>
            <a:r>
              <a:rPr lang="en-US" sz="2800" b="1" i="1"/>
              <a:t>not</a:t>
            </a:r>
            <a:r>
              <a:rPr lang="en-US" sz="2800"/>
              <a:t> an e-mail</a:t>
            </a:r>
          </a:p>
          <a:p>
            <a:pPr eaLnBrk="1" hangingPunct="1">
              <a:lnSpc>
                <a:spcPct val="80000"/>
              </a:lnSpc>
            </a:pPr>
            <a:r>
              <a:rPr lang="en-US" sz="2800"/>
              <a:t>Slang terms and an</a:t>
            </a:r>
            <a:r>
              <a:rPr lang="en-US" sz="2800" b="1"/>
              <a:t> </a:t>
            </a:r>
            <a:r>
              <a:rPr lang="en-US" sz="2800"/>
              <a:t>excessively casual tone should be eliminated</a:t>
            </a:r>
          </a:p>
          <a:p>
            <a:pPr lvl="1" eaLnBrk="1" hangingPunct="1">
              <a:lnSpc>
                <a:spcPct val="80000"/>
              </a:lnSpc>
            </a:pPr>
            <a:r>
              <a:rPr lang="en-US" sz="2700"/>
              <a:t>No LOLs, LMAO, BTW…</a:t>
            </a:r>
          </a:p>
          <a:p>
            <a:pPr lvl="1" eaLnBrk="1" hangingPunct="1">
              <a:lnSpc>
                <a:spcPct val="80000"/>
              </a:lnSpc>
            </a:pPr>
            <a:r>
              <a:rPr lang="en-US" sz="2700"/>
              <a:t>…and </a:t>
            </a:r>
            <a:r>
              <a:rPr lang="en-US" sz="2700" i="1" u="sng"/>
              <a:t>definitely</a:t>
            </a:r>
            <a:r>
              <a:rPr lang="en-US" sz="2700"/>
              <a:t> no FML!</a:t>
            </a:r>
          </a:p>
          <a:p>
            <a:pPr lvl="1" eaLnBrk="1" hangingPunct="1">
              <a:lnSpc>
                <a:spcPct val="80000"/>
              </a:lnSpc>
            </a:pPr>
            <a:r>
              <a:rPr lang="en-US" sz="2700" b="1"/>
              <a:t>Avoid words such as: very, a lot, cool, awesome and nice</a:t>
            </a:r>
          </a:p>
          <a:p>
            <a:pPr eaLnBrk="1" hangingPunct="1">
              <a:lnSpc>
                <a:spcPct val="80000"/>
              </a:lnSpc>
            </a:pPr>
            <a:endParaRPr lang="en-US" sz="2800"/>
          </a:p>
          <a:p>
            <a:pPr eaLnBrk="1" hangingPunct="1">
              <a:lnSpc>
                <a:spcPct val="80000"/>
              </a:lnSpc>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800" b="1" i="1" u="sng" cap="none">
                <a:solidFill>
                  <a:schemeClr val="tx1"/>
                </a:solidFill>
              </a:rPr>
              <a:t>DON’T USE CLICHÉS</a:t>
            </a:r>
          </a:p>
        </p:txBody>
      </p:sp>
      <p:sp>
        <p:nvSpPr>
          <p:cNvPr id="4" name="Content Placeholder 3"/>
          <p:cNvSpPr>
            <a:spLocks noGrp="1"/>
          </p:cNvSpPr>
          <p:nvPr>
            <p:ph type="body" idx="1"/>
          </p:nvPr>
        </p:nvSpPr>
        <p:spPr>
          <a:xfrm>
            <a:off x="457200" y="1600200"/>
            <a:ext cx="7467600" cy="4873625"/>
          </a:xfrm>
        </p:spPr>
        <p:txBody>
          <a:bodyPr/>
          <a:lstStyle/>
          <a:p>
            <a:pPr eaLnBrk="1" hangingPunct="1">
              <a:lnSpc>
                <a:spcPct val="80000"/>
              </a:lnSpc>
            </a:pPr>
            <a:r>
              <a:rPr lang="en-US" sz="2500" dirty="0"/>
              <a:t>If your essay says any (or all!!) of the below, </a:t>
            </a:r>
            <a:r>
              <a:rPr lang="en-US" sz="2500" b="1" i="1" u="sng" dirty="0"/>
              <a:t>TAKE THEM OUT</a:t>
            </a:r>
            <a:r>
              <a:rPr lang="en-US" sz="2500" dirty="0"/>
              <a:t>: </a:t>
            </a:r>
          </a:p>
          <a:p>
            <a:pPr lvl="1" eaLnBrk="1" hangingPunct="1">
              <a:lnSpc>
                <a:spcPct val="80000"/>
              </a:lnSpc>
            </a:pPr>
            <a:r>
              <a:rPr lang="en-US" sz="2000" i="1" dirty="0"/>
              <a:t>cutting edge</a:t>
            </a:r>
          </a:p>
          <a:p>
            <a:pPr lvl="1" eaLnBrk="1" hangingPunct="1">
              <a:lnSpc>
                <a:spcPct val="80000"/>
              </a:lnSpc>
            </a:pPr>
            <a:r>
              <a:rPr lang="en-US" sz="2000" i="1" dirty="0"/>
              <a:t>I learned my lesson</a:t>
            </a:r>
          </a:p>
          <a:p>
            <a:pPr lvl="1" eaLnBrk="1" hangingPunct="1">
              <a:lnSpc>
                <a:spcPct val="80000"/>
              </a:lnSpc>
            </a:pPr>
            <a:r>
              <a:rPr lang="en-US" sz="2000" i="1" dirty="0"/>
              <a:t>Since I was a child, I have always wanted…</a:t>
            </a:r>
          </a:p>
          <a:p>
            <a:pPr lvl="1" eaLnBrk="1" hangingPunct="1">
              <a:lnSpc>
                <a:spcPct val="80000"/>
              </a:lnSpc>
            </a:pPr>
            <a:r>
              <a:rPr lang="en-US" sz="2000" i="1" dirty="0"/>
              <a:t>I always learn from my mistakes</a:t>
            </a:r>
          </a:p>
          <a:p>
            <a:pPr lvl="1" eaLnBrk="1" hangingPunct="1">
              <a:lnSpc>
                <a:spcPct val="80000"/>
              </a:lnSpc>
            </a:pPr>
            <a:r>
              <a:rPr lang="en-US" sz="2000" i="1" dirty="0"/>
              <a:t>I know my dreams will come true</a:t>
            </a:r>
          </a:p>
          <a:p>
            <a:pPr lvl="1" eaLnBrk="1" hangingPunct="1">
              <a:lnSpc>
                <a:spcPct val="80000"/>
              </a:lnSpc>
            </a:pPr>
            <a:r>
              <a:rPr lang="en-US" sz="2000" i="1" dirty="0"/>
              <a:t>I can make a difference</a:t>
            </a:r>
          </a:p>
          <a:p>
            <a:pPr lvl="1" eaLnBrk="1" hangingPunct="1">
              <a:lnSpc>
                <a:spcPct val="80000"/>
              </a:lnSpc>
            </a:pPr>
            <a:r>
              <a:rPr lang="en-US" sz="2000" i="1" dirty="0"/>
              <a:t>_________ is my passion</a:t>
            </a:r>
          </a:p>
          <a:p>
            <a:pPr lvl="1" eaLnBrk="1" hangingPunct="1">
              <a:lnSpc>
                <a:spcPct val="80000"/>
              </a:lnSpc>
            </a:pPr>
            <a:r>
              <a:rPr lang="en-US" sz="2000" i="1" dirty="0"/>
              <a:t>_________had a huge impact on my life</a:t>
            </a:r>
          </a:p>
          <a:p>
            <a:pPr lvl="1" eaLnBrk="1" hangingPunct="1">
              <a:lnSpc>
                <a:spcPct val="80000"/>
              </a:lnSpc>
            </a:pPr>
            <a:r>
              <a:rPr lang="en-US" sz="2000" i="1" dirty="0"/>
              <a:t>I no longer take my loved ones for granted</a:t>
            </a:r>
          </a:p>
          <a:p>
            <a:pPr lvl="1" eaLnBrk="1" hangingPunct="1">
              <a:lnSpc>
                <a:spcPct val="80000"/>
              </a:lnSpc>
            </a:pPr>
            <a:r>
              <a:rPr lang="en-US" sz="2000" i="1" dirty="0"/>
              <a:t>These lessons are useful both on and off the field (or other sporting arena)</a:t>
            </a:r>
          </a:p>
          <a:p>
            <a:pPr lvl="1" eaLnBrk="1" hangingPunct="1">
              <a:lnSpc>
                <a:spcPct val="80000"/>
              </a:lnSpc>
            </a:pPr>
            <a:r>
              <a:rPr lang="en-US" sz="2000" i="1" dirty="0"/>
              <a:t>I realize the value of hard work and perseverance</a:t>
            </a:r>
          </a:p>
          <a:p>
            <a:pPr lvl="1" eaLnBrk="1" hangingPunct="1">
              <a:lnSpc>
                <a:spcPct val="80000"/>
              </a:lnSpc>
            </a:pPr>
            <a:r>
              <a:rPr lang="en-US" sz="2000" i="1" dirty="0"/>
              <a:t>_________ was the greatest lesson of all</a:t>
            </a:r>
          </a:p>
          <a:p>
            <a:pPr lvl="1" eaLnBrk="1" hangingPunct="1">
              <a:lnSpc>
                <a:spcPct val="80000"/>
              </a:lnSpc>
            </a:pPr>
            <a:r>
              <a:rPr lang="en-US" sz="2000" i="1" dirty="0"/>
              <a:t>I know what it is to triumph over adversity</a:t>
            </a:r>
          </a:p>
          <a:p>
            <a:pPr lvl="1" eaLnBrk="1" hangingPunct="1">
              <a:lnSpc>
                <a:spcPct val="80000"/>
              </a:lnSpc>
            </a:pPr>
            <a:r>
              <a:rPr lang="en-US" sz="2000" i="1" dirty="0"/>
              <a:t>_________ opened my eyes to a whole new world</a:t>
            </a:r>
          </a:p>
          <a:p>
            <a:pPr lvl="1"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0-#ppt_h/2"/>
                                          </p:val>
                                        </p:tav>
                                        <p:tav tm="100000">
                                          <p:val>
                                            <p:strVal val="#ppt_y"/>
                                          </p:val>
                                        </p:tav>
                                      </p:tavLst>
                                    </p:anim>
                                  </p:childTnLst>
                                </p:cTn>
                              </p:par>
                              <p:par>
                                <p:cTn id="29" presetID="2" presetClass="entr" presetSubtype="3"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0-#ppt_h/2"/>
                                          </p:val>
                                        </p:tav>
                                        <p:tav tm="100000">
                                          <p:val>
                                            <p:strVal val="#ppt_y"/>
                                          </p:val>
                                        </p:tav>
                                      </p:tavLst>
                                    </p:anim>
                                  </p:childTnLst>
                                </p:cTn>
                              </p:par>
                              <p:par>
                                <p:cTn id="33" presetID="2" presetClass="entr" presetSubtype="3"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0-#ppt_h/2"/>
                                          </p:val>
                                        </p:tav>
                                        <p:tav tm="100000">
                                          <p:val>
                                            <p:strVal val="#ppt_y"/>
                                          </p:val>
                                        </p:tav>
                                      </p:tavLst>
                                    </p:anim>
                                  </p:childTnLst>
                                </p:cTn>
                              </p:par>
                              <p:par>
                                <p:cTn id="37" presetID="2" presetClass="entr" presetSubtype="3"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0-#ppt_h/2"/>
                                          </p:val>
                                        </p:tav>
                                        <p:tav tm="100000">
                                          <p:val>
                                            <p:strVal val="#ppt_y"/>
                                          </p:val>
                                        </p:tav>
                                      </p:tavLst>
                                    </p:anim>
                                  </p:childTnLst>
                                </p:cTn>
                              </p:par>
                              <p:par>
                                <p:cTn id="41" presetID="2" presetClass="entr" presetSubtype="3"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0-#ppt_h/2"/>
                                          </p:val>
                                        </p:tav>
                                        <p:tav tm="100000">
                                          <p:val>
                                            <p:strVal val="#ppt_y"/>
                                          </p:val>
                                        </p:tav>
                                      </p:tavLst>
                                    </p:anim>
                                  </p:childTnLst>
                                </p:cTn>
                              </p:par>
                              <p:par>
                                <p:cTn id="45" presetID="2" presetClass="entr" presetSubtype="3" fill="hold"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 calcmode="lin" valueType="num">
                                      <p:cBhvr additive="base">
                                        <p:cTn id="47" dur="500" fill="hold"/>
                                        <p:tgtEl>
                                          <p:spTgt spid="4">
                                            <p:txEl>
                                              <p:pRg st="11" end="1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
                                            <p:txEl>
                                              <p:pRg st="11" end="11"/>
                                            </p:txEl>
                                          </p:spTgt>
                                        </p:tgtEl>
                                        <p:attrNameLst>
                                          <p:attrName>ppt_y</p:attrName>
                                        </p:attrNameLst>
                                      </p:cBhvr>
                                      <p:tavLst>
                                        <p:tav tm="0">
                                          <p:val>
                                            <p:strVal val="0-#ppt_h/2"/>
                                          </p:val>
                                        </p:tav>
                                        <p:tav tm="100000">
                                          <p:val>
                                            <p:strVal val="#ppt_y"/>
                                          </p:val>
                                        </p:tav>
                                      </p:tavLst>
                                    </p:anim>
                                  </p:childTnLst>
                                </p:cTn>
                              </p:par>
                              <p:par>
                                <p:cTn id="49" presetID="2" presetClass="entr" presetSubtype="3" fill="hold" nodeType="with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 calcmode="lin" valueType="num">
                                      <p:cBhvr additive="base">
                                        <p:cTn id="51" dur="500" fill="hold"/>
                                        <p:tgtEl>
                                          <p:spTgt spid="4">
                                            <p:txEl>
                                              <p:pRg st="12" end="12"/>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4">
                                            <p:txEl>
                                              <p:pRg st="12" end="12"/>
                                            </p:txEl>
                                          </p:spTgt>
                                        </p:tgtEl>
                                        <p:attrNameLst>
                                          <p:attrName>ppt_y</p:attrName>
                                        </p:attrNameLst>
                                      </p:cBhvr>
                                      <p:tavLst>
                                        <p:tav tm="0">
                                          <p:val>
                                            <p:strVal val="0-#ppt_h/2"/>
                                          </p:val>
                                        </p:tav>
                                        <p:tav tm="100000">
                                          <p:val>
                                            <p:strVal val="#ppt_y"/>
                                          </p:val>
                                        </p:tav>
                                      </p:tavLst>
                                    </p:anim>
                                  </p:childTnLst>
                                </p:cTn>
                              </p:par>
                              <p:par>
                                <p:cTn id="53" presetID="2" presetClass="entr" presetSubtype="3" fill="hold" nodeType="withEffect">
                                  <p:stCondLst>
                                    <p:cond delay="0"/>
                                  </p:stCondLst>
                                  <p:childTnLst>
                                    <p:set>
                                      <p:cBhvr>
                                        <p:cTn id="54" dur="1" fill="hold">
                                          <p:stCondLst>
                                            <p:cond delay="0"/>
                                          </p:stCondLst>
                                        </p:cTn>
                                        <p:tgtEl>
                                          <p:spTgt spid="4">
                                            <p:txEl>
                                              <p:pRg st="13" end="13"/>
                                            </p:txEl>
                                          </p:spTgt>
                                        </p:tgtEl>
                                        <p:attrNameLst>
                                          <p:attrName>style.visibility</p:attrName>
                                        </p:attrNameLst>
                                      </p:cBhvr>
                                      <p:to>
                                        <p:strVal val="visible"/>
                                      </p:to>
                                    </p:set>
                                    <p:anim calcmode="lin" valueType="num">
                                      <p:cBhvr additive="base">
                                        <p:cTn id="55" dur="500" fill="hold"/>
                                        <p:tgtEl>
                                          <p:spTgt spid="4">
                                            <p:txEl>
                                              <p:pRg st="13" end="1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13" end="13"/>
                                            </p:txEl>
                                          </p:spTgt>
                                        </p:tgtEl>
                                        <p:attrNameLst>
                                          <p:attrName>ppt_y</p:attrName>
                                        </p:attrNameLst>
                                      </p:cBhvr>
                                      <p:tavLst>
                                        <p:tav tm="0">
                                          <p:val>
                                            <p:strVal val="0-#ppt_h/2"/>
                                          </p:val>
                                        </p:tav>
                                        <p:tav tm="100000">
                                          <p:val>
                                            <p:strVal val="#ppt_y"/>
                                          </p:val>
                                        </p:tav>
                                      </p:tavLst>
                                    </p:anim>
                                  </p:childTnLst>
                                </p:cTn>
                              </p:par>
                              <p:par>
                                <p:cTn id="57" presetID="2" presetClass="entr" presetSubtype="3"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 calcmode="lin" valueType="num">
                                      <p:cBhvr additive="base">
                                        <p:cTn id="59" dur="500" fill="hold"/>
                                        <p:tgtEl>
                                          <p:spTgt spid="4">
                                            <p:txEl>
                                              <p:pRg st="14" end="14"/>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4">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4953000"/>
            <a:ext cx="7315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i="1">
              <a:solidFill>
                <a:schemeClr val="tx1"/>
              </a:solidFill>
              <a:cs typeface="Arial" charset="0"/>
            </a:endParaRPr>
          </a:p>
          <a:p>
            <a:pPr algn="ctr">
              <a:defRPr/>
            </a:pPr>
            <a:r>
              <a:rPr lang="en-US" sz="2800" b="1" i="1">
                <a:solidFill>
                  <a:schemeClr val="tx1"/>
                </a:solidFill>
                <a:cs typeface="Arial" charset="0"/>
              </a:rPr>
              <a:t>You have a limited number of words: </a:t>
            </a:r>
          </a:p>
          <a:p>
            <a:pPr algn="ctr">
              <a:defRPr/>
            </a:pPr>
            <a:r>
              <a:rPr lang="en-US" sz="2800" b="1" i="1">
                <a:solidFill>
                  <a:schemeClr val="tx1"/>
                </a:solidFill>
                <a:cs typeface="Arial" charset="0"/>
              </a:rPr>
              <a:t>Make them your own!</a:t>
            </a:r>
          </a:p>
          <a:p>
            <a:pPr algn="ctr">
              <a:defRPr/>
            </a:pPr>
            <a:endParaRPr lang="en-US" sz="2800" i="1">
              <a:solidFill>
                <a:srgbClr val="FFFFFF"/>
              </a:solidFill>
            </a:endParaRPr>
          </a:p>
        </p:txBody>
      </p:sp>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en-US" sz="4500" b="1" i="1" u="sng" cap="none">
                <a:solidFill>
                  <a:schemeClr val="tx1"/>
                </a:solidFill>
              </a:rPr>
              <a:t>DON’T USE A QUOTE FOR QUOTE’S SAKE</a:t>
            </a:r>
          </a:p>
        </p:txBody>
      </p:sp>
      <p:sp>
        <p:nvSpPr>
          <p:cNvPr id="35844" name="Content Placeholder 3"/>
          <p:cNvSpPr>
            <a:spLocks noGrp="1"/>
          </p:cNvSpPr>
          <p:nvPr>
            <p:ph type="body" idx="1"/>
          </p:nvPr>
        </p:nvSpPr>
        <p:spPr>
          <a:xfrm>
            <a:off x="457200" y="1600200"/>
            <a:ext cx="7467600" cy="3048000"/>
          </a:xfrm>
        </p:spPr>
        <p:txBody>
          <a:bodyPr/>
          <a:lstStyle/>
          <a:p>
            <a:pPr eaLnBrk="1" hangingPunct="1">
              <a:lnSpc>
                <a:spcPct val="90000"/>
              </a:lnSpc>
            </a:pPr>
            <a:r>
              <a:rPr lang="en-US" sz="2300"/>
              <a:t>A lot of people think they can make their essays weightier by sticking a high-minded quote at the beginning</a:t>
            </a:r>
          </a:p>
          <a:p>
            <a:pPr eaLnBrk="1" hangingPunct="1">
              <a:lnSpc>
                <a:spcPct val="90000"/>
              </a:lnSpc>
            </a:pPr>
            <a:r>
              <a:rPr lang="en-US" sz="2300"/>
              <a:t>The admissions committee doesn’t care what Benjamin Franklin said or what John Lennon sang</a:t>
            </a:r>
          </a:p>
          <a:p>
            <a:pPr eaLnBrk="1" hangingPunct="1">
              <a:lnSpc>
                <a:spcPct val="90000"/>
              </a:lnSpc>
            </a:pPr>
            <a:r>
              <a:rPr lang="en-US" sz="2300"/>
              <a:t>Unless you are going to use a quotation as the basis for your essay overall, it’s best to stick with your own words</a:t>
            </a:r>
          </a:p>
          <a:p>
            <a:pPr algn="ctr" eaLnBrk="1" hangingPunct="1">
              <a:lnSpc>
                <a:spcPct val="90000"/>
              </a:lnSpc>
              <a:buFont typeface="Wingdings" pitchFamily="2" charset="2"/>
              <a:buNone/>
            </a:pPr>
            <a:endParaRPr lang="en-US" sz="23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p:nvPr>
        </p:nvSpPr>
        <p:spPr bwMode="auto">
          <a:xfrm>
            <a:off x="1981200" y="2568575"/>
            <a:ext cx="7772400" cy="1470025"/>
          </a:xfrm>
        </p:spPr>
        <p:txBody>
          <a:bodyPr wrap="square" lIns="91440" tIns="45720" rIns="91440" bIns="45720" numCol="1" anchorCtr="0" compatLnSpc="1">
            <a:prstTxWarp prst="textNoShape">
              <a:avLst/>
            </a:prstTxWarp>
            <a:normAutofit fontScale="90000"/>
          </a:bodyPr>
          <a:lstStyle/>
          <a:p>
            <a:pPr eaLnBrk="1" hangingPunct="1">
              <a:defRPr/>
            </a:pPr>
            <a:r>
              <a:rPr lang="en-US" sz="5000" cap="none"/>
              <a:t>QUICK “QUIZ”:</a:t>
            </a:r>
            <a:br>
              <a:rPr lang="en-US" sz="5000" cap="none"/>
            </a:br>
            <a:r>
              <a:rPr lang="en-US" sz="5000" i="1" cap="none"/>
              <a:t>WHAT’S WRONG?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900" b="1" i="1" u="sng" dirty="0">
                <a:solidFill>
                  <a:schemeClr val="tx1"/>
                </a:solidFill>
              </a:rPr>
              <a:t>WHAT’S WRONG?</a:t>
            </a:r>
            <a:endParaRPr lang="en-US" sz="4800" b="1" i="1" u="sng" dirty="0">
              <a:solidFill>
                <a:schemeClr val="tx1"/>
              </a:solidFill>
            </a:endParaRPr>
          </a:p>
        </p:txBody>
      </p:sp>
      <p:sp>
        <p:nvSpPr>
          <p:cNvPr id="31747" name="Content Placeholder 3"/>
          <p:cNvSpPr>
            <a:spLocks noGrp="1"/>
          </p:cNvSpPr>
          <p:nvPr>
            <p:ph type="body" idx="1"/>
          </p:nvPr>
        </p:nvSpPr>
        <p:spPr>
          <a:xfrm>
            <a:off x="457200" y="1600200"/>
            <a:ext cx="7467600" cy="4873625"/>
          </a:xfrm>
        </p:spPr>
        <p:txBody>
          <a:bodyPr/>
          <a:lstStyle/>
          <a:p>
            <a:pPr eaLnBrk="1" hangingPunct="1"/>
            <a:r>
              <a:rPr lang="en-US" sz="3300" i="1"/>
              <a:t>I entered onto the scene of this terrestrial sphere on a vernal evening in 1994.</a:t>
            </a:r>
          </a:p>
          <a:p>
            <a:pPr lvl="1" eaLnBrk="1" hangingPunct="1"/>
            <a:r>
              <a:rPr lang="en-US" sz="3300" b="1"/>
              <a:t>This is not a vocabulary test.</a:t>
            </a:r>
            <a:r>
              <a:rPr lang="en-US" sz="3300"/>
              <a:t>   </a:t>
            </a:r>
            <a:endParaRPr lang="en-US" sz="3000"/>
          </a:p>
          <a:p>
            <a:pPr eaLnBrk="1" hangingPunct="1"/>
            <a:endParaRPr lang="en-US" sz="33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Excerpts for critique</a:t>
            </a:r>
          </a:p>
        </p:txBody>
      </p:sp>
      <p:sp>
        <p:nvSpPr>
          <p:cNvPr id="3" name="Content Placeholder 2"/>
          <p:cNvSpPr>
            <a:spLocks noGrp="1"/>
          </p:cNvSpPr>
          <p:nvPr>
            <p:ph idx="1"/>
          </p:nvPr>
        </p:nvSpPr>
        <p:spPr/>
        <p:txBody>
          <a:bodyPr>
            <a:normAutofit/>
          </a:bodyPr>
          <a:lstStyle/>
          <a:p>
            <a:r>
              <a:rPr lang="en-US" i="1" dirty="0"/>
              <a:t>From an early age, we accept death as the inevitable, but do not comprehend its actual denotation. Death is the impending future that all people must eventually grasp. In my early teens, my grandfather tragically perished. As a youth who did not identify with such a cataclysm I was saturated with various emotions. Initially, I was grieved by the loss of a loved one and could not understand why this calamity had to befall upon my family. I always considered death to have a devastating effect, but was shocked by the emotional strain it places upon an individual.</a:t>
            </a:r>
            <a:r>
              <a:rPr lang="en-US" dirty="0"/>
              <a:t> </a:t>
            </a:r>
          </a:p>
          <a:p>
            <a:endParaRPr lang="en-US" dirty="0"/>
          </a:p>
        </p:txBody>
      </p:sp>
    </p:spTree>
    <p:extLst>
      <p:ext uri="{BB962C8B-B14F-4D97-AF65-F5344CB8AC3E}">
        <p14:creationId xmlns:p14="http://schemas.microsoft.com/office/powerpoint/2010/main" val="2526799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900" b="1" i="1" u="sng" dirty="0">
                <a:solidFill>
                  <a:schemeClr val="tx1"/>
                </a:solidFill>
              </a:rPr>
              <a:t>WHAT’S WRONG?</a:t>
            </a:r>
            <a:endParaRPr lang="en-US" sz="4800" b="1" i="1" u="sng" dirty="0">
              <a:solidFill>
                <a:schemeClr val="tx1"/>
              </a:solidFill>
            </a:endParaRPr>
          </a:p>
        </p:txBody>
      </p:sp>
      <p:sp>
        <p:nvSpPr>
          <p:cNvPr id="31747" name="Content Placeholder 3"/>
          <p:cNvSpPr>
            <a:spLocks noGrp="1"/>
          </p:cNvSpPr>
          <p:nvPr>
            <p:ph type="body" idx="1"/>
          </p:nvPr>
        </p:nvSpPr>
        <p:spPr>
          <a:xfrm>
            <a:off x="457200" y="1447800"/>
            <a:ext cx="7467600" cy="4873625"/>
          </a:xfrm>
        </p:spPr>
        <p:txBody>
          <a:bodyPr/>
          <a:lstStyle/>
          <a:p>
            <a:pPr eaLnBrk="1" hangingPunct="1">
              <a:lnSpc>
                <a:spcPct val="80000"/>
              </a:lnSpc>
            </a:pPr>
            <a:r>
              <a:rPr lang="en-US" sz="2000" i="1"/>
              <a:t>As a high school sophomore, I was our church's representative to the Youth Fellowship. I helped organize youth group events, the largest being "The Bishop's Ball," a state-wide event for 300 young people. I also played high school junior varsity soccer for two years. As a senior I will be playing varsity soccer, but in the off-season. As a junior I coached a girls' soccer team for the town.</a:t>
            </a:r>
          </a:p>
          <a:p>
            <a:pPr lvl="1" eaLnBrk="1" hangingPunct="1">
              <a:lnSpc>
                <a:spcPct val="80000"/>
              </a:lnSpc>
            </a:pPr>
            <a:r>
              <a:rPr lang="en-US" sz="2800"/>
              <a:t>Do </a:t>
            </a:r>
            <a:r>
              <a:rPr lang="en-US" sz="2800" i="1"/>
              <a:t>not</a:t>
            </a:r>
            <a:r>
              <a:rPr lang="en-US" sz="2800"/>
              <a:t> write a resume.  Do not repeat things that are best reserved for another part of your application.  </a:t>
            </a:r>
          </a:p>
          <a:p>
            <a:pPr lvl="1" eaLnBrk="1" hangingPunct="1">
              <a:lnSpc>
                <a:spcPct val="80000"/>
              </a:lnSpc>
            </a:pPr>
            <a:r>
              <a:rPr lang="en-US" sz="2800"/>
              <a:t>The writer would have been better off focusing on </a:t>
            </a:r>
            <a:r>
              <a:rPr lang="en-US" sz="2800" i="1"/>
              <a:t>ONE </a:t>
            </a:r>
            <a:r>
              <a:rPr lang="en-US" sz="2800"/>
              <a:t>of these things: for example, one particular moment of one soccer game that she coached.</a:t>
            </a:r>
          </a:p>
          <a:p>
            <a:pPr lvl="1" eaLnBrk="1" hangingPunct="1">
              <a:lnSpc>
                <a:spcPct val="80000"/>
              </a:lnSpc>
            </a:pPr>
            <a:endParaRPr lang="en-US" sz="2800"/>
          </a:p>
          <a:p>
            <a:pPr eaLnBrk="1" hangingPunct="1">
              <a:lnSpc>
                <a:spcPct val="80000"/>
              </a:lnSpc>
            </a:pPr>
            <a:endParaRPr lang="en-US" sz="2000"/>
          </a:p>
          <a:p>
            <a:pPr eaLnBrk="1" hangingPunct="1">
              <a:lnSpc>
                <a:spcPct val="80000"/>
              </a:lnSpc>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anim calcmode="lin" valueType="num">
                                      <p:cBhvr additive="base">
                                        <p:cTn id="11"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900" b="1" i="1" u="sng" dirty="0">
                <a:solidFill>
                  <a:schemeClr val="tx1"/>
                </a:solidFill>
              </a:rPr>
              <a:t>WHAT’S WRONG?</a:t>
            </a:r>
            <a:endParaRPr lang="en-US" sz="4800" b="1" i="1" u="sng" dirty="0">
              <a:solidFill>
                <a:schemeClr val="tx1"/>
              </a:solidFill>
            </a:endParaRPr>
          </a:p>
        </p:txBody>
      </p:sp>
      <p:sp>
        <p:nvSpPr>
          <p:cNvPr id="31747" name="Content Placeholder 3"/>
          <p:cNvSpPr>
            <a:spLocks noGrp="1"/>
          </p:cNvSpPr>
          <p:nvPr>
            <p:ph type="body" idx="1"/>
          </p:nvPr>
        </p:nvSpPr>
        <p:spPr>
          <a:xfrm>
            <a:off x="457200" y="1600200"/>
            <a:ext cx="7467600" cy="4873625"/>
          </a:xfrm>
        </p:spPr>
        <p:txBody>
          <a:bodyPr/>
          <a:lstStyle/>
          <a:p>
            <a:pPr eaLnBrk="1" hangingPunct="1"/>
            <a:r>
              <a:rPr lang="en-US" sz="3000"/>
              <a:t>My favorite book is </a:t>
            </a:r>
            <a:r>
              <a:rPr lang="en-US" sz="3000" i="1"/>
              <a:t>The Great Gatsby </a:t>
            </a:r>
            <a:r>
              <a:rPr lang="en-US" sz="3000"/>
              <a:t>by Charles Dickens.</a:t>
            </a:r>
          </a:p>
          <a:p>
            <a:pPr lvl="1" eaLnBrk="1" hangingPunct="1"/>
            <a:r>
              <a:rPr lang="en-US" sz="3200" b="1"/>
              <a:t>Get your facts straight.           </a:t>
            </a:r>
          </a:p>
          <a:p>
            <a:pPr lvl="1" eaLnBrk="1" hangingPunct="1">
              <a:buFont typeface="Wingdings 2" pitchFamily="18" charset="2"/>
              <a:buNone/>
            </a:pPr>
            <a:r>
              <a:rPr lang="en-US" sz="3200"/>
              <a:t>	(F. Scott Fitzgerald wrote it!)</a:t>
            </a:r>
            <a:endParaRPr lang="en-US" sz="3200" b="1"/>
          </a:p>
          <a:p>
            <a:pPr lvl="1" eaLnBrk="1" hangingPunct="1"/>
            <a:endParaRPr lang="en-US" sz="3600"/>
          </a:p>
          <a:p>
            <a:pPr eaLnBrk="1" hangingPunct="1"/>
            <a:endParaRPr lang="en-US" sz="3600"/>
          </a:p>
          <a:p>
            <a:pPr eaLnBrk="1" hangingPunct="1"/>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additive="base">
                                        <p:cTn id="7"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anim calcmode="lin" valueType="num">
                                      <p:cBhvr additive="base">
                                        <p:cTn id="11" dur="500" fill="hold"/>
                                        <p:tgtEl>
                                          <p:spTgt spid="31747">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idx="4294967295"/>
          </p:nvPr>
        </p:nvSpPr>
        <p:spPr bwMode="auto">
          <a:xfrm>
            <a:off x="1981200" y="2568575"/>
            <a:ext cx="7772400" cy="1470025"/>
          </a:xfrm>
        </p:spPr>
        <p:txBody>
          <a:bodyPr wrap="square" lIns="91440" tIns="45720" rIns="91440" bIns="45720" numCol="1" anchorCtr="0" compatLnSpc="1">
            <a:prstTxWarp prst="textNoShape">
              <a:avLst/>
            </a:prstTxWarp>
          </a:bodyPr>
          <a:lstStyle/>
          <a:p>
            <a:pPr eaLnBrk="1" hangingPunct="1"/>
            <a:r>
              <a:rPr lang="en-US" sz="4500" b="1" cap="none" dirty="0"/>
              <a:t>REVISIONS</a:t>
            </a:r>
            <a:endParaRPr lang="en-US" sz="4500" b="1" i="1" cap="none" dirty="0"/>
          </a:p>
        </p:txBody>
      </p:sp>
    </p:spTree>
    <p:extLst>
      <p:ext uri="{BB962C8B-B14F-4D97-AF65-F5344CB8AC3E}">
        <p14:creationId xmlns:p14="http://schemas.microsoft.com/office/powerpoint/2010/main" val="2721979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sz="3800" b="1" i="1" u="sng" cap="none">
                <a:solidFill>
                  <a:schemeClr val="tx1"/>
                </a:solidFill>
              </a:rPr>
              <a:t>VARY YOUR SENTENCES AND USE TRANSITIONS</a:t>
            </a:r>
          </a:p>
        </p:txBody>
      </p:sp>
      <p:sp>
        <p:nvSpPr>
          <p:cNvPr id="22531" name="Content Placeholder 3"/>
          <p:cNvSpPr>
            <a:spLocks noGrp="1"/>
          </p:cNvSpPr>
          <p:nvPr>
            <p:ph type="body" idx="1"/>
          </p:nvPr>
        </p:nvSpPr>
        <p:spPr>
          <a:xfrm>
            <a:off x="457200" y="1600200"/>
            <a:ext cx="7467600" cy="4873625"/>
          </a:xfrm>
        </p:spPr>
        <p:txBody>
          <a:bodyPr/>
          <a:lstStyle/>
          <a:p>
            <a:pPr eaLnBrk="1" hangingPunct="1"/>
            <a:r>
              <a:rPr lang="en-US" sz="3000"/>
              <a:t>The best essays contain a variety of sentence lengths mixed within any given paragraph</a:t>
            </a:r>
          </a:p>
          <a:p>
            <a:pPr eaLnBrk="1" hangingPunct="1"/>
            <a:endParaRPr lang="en-US" sz="3000"/>
          </a:p>
          <a:p>
            <a:pPr eaLnBrk="1" hangingPunct="1"/>
            <a:r>
              <a:rPr lang="en-US" sz="3000"/>
              <a:t>Also, remember that transitions are not limited to words like </a:t>
            </a:r>
            <a:r>
              <a:rPr lang="en-US" sz="3000" i="1"/>
              <a:t>nevertheless, furthermore,</a:t>
            </a:r>
            <a:r>
              <a:rPr lang="en-US" sz="3000"/>
              <a:t> or </a:t>
            </a:r>
            <a:r>
              <a:rPr lang="en-US" sz="3000" i="1"/>
              <a:t>consequently</a:t>
            </a:r>
          </a:p>
          <a:p>
            <a:pPr eaLnBrk="1" hangingPunct="1"/>
            <a:endParaRPr lang="en-US" sz="3000"/>
          </a:p>
          <a:p>
            <a:pPr eaLnBrk="1" hangingPunct="1"/>
            <a:endParaRPr lang="en-US" sz="4300"/>
          </a:p>
        </p:txBody>
      </p:sp>
    </p:spTree>
    <p:extLst>
      <p:ext uri="{BB962C8B-B14F-4D97-AF65-F5344CB8AC3E}">
        <p14:creationId xmlns:p14="http://schemas.microsoft.com/office/powerpoint/2010/main" val="4253805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3800" b="1" i="1" u="sng" cap="none">
                <a:solidFill>
                  <a:schemeClr val="tx1"/>
                </a:solidFill>
              </a:rPr>
              <a:t>USE ACTIVE VOICE VERBS</a:t>
            </a:r>
          </a:p>
        </p:txBody>
      </p:sp>
      <p:sp>
        <p:nvSpPr>
          <p:cNvPr id="26627" name="Content Placeholder 3"/>
          <p:cNvSpPr>
            <a:spLocks noGrp="1"/>
          </p:cNvSpPr>
          <p:nvPr>
            <p:ph type="body" idx="1"/>
          </p:nvPr>
        </p:nvSpPr>
        <p:spPr>
          <a:xfrm>
            <a:off x="457200" y="1600200"/>
            <a:ext cx="7467600" cy="4873625"/>
          </a:xfrm>
        </p:spPr>
        <p:txBody>
          <a:bodyPr/>
          <a:lstStyle/>
          <a:p>
            <a:pPr eaLnBrk="1" hangingPunct="1"/>
            <a:r>
              <a:rPr lang="en-US" sz="3000" b="1" i="1"/>
              <a:t>Overuse of the passive voice </a:t>
            </a:r>
            <a:r>
              <a:rPr lang="en-US" sz="3000"/>
              <a:t>makes prose seem </a:t>
            </a:r>
            <a:r>
              <a:rPr lang="en-US" sz="3000" b="1" i="1"/>
              <a:t>flat</a:t>
            </a:r>
            <a:r>
              <a:rPr lang="en-US" sz="3000"/>
              <a:t> and </a:t>
            </a:r>
            <a:r>
              <a:rPr lang="en-US" sz="3000" b="1" i="1"/>
              <a:t>uninteresting</a:t>
            </a:r>
          </a:p>
          <a:p>
            <a:r>
              <a:rPr lang="en-US" sz="3000"/>
              <a:t>The </a:t>
            </a:r>
            <a:r>
              <a:rPr lang="en-US" sz="3000" b="1" i="1"/>
              <a:t>active voice</a:t>
            </a:r>
            <a:r>
              <a:rPr lang="en-US" sz="3000"/>
              <a:t> is </a:t>
            </a:r>
            <a:r>
              <a:rPr lang="en-US" sz="3000" b="1" i="1"/>
              <a:t>shorter </a:t>
            </a:r>
            <a:r>
              <a:rPr lang="en-US" sz="3000"/>
              <a:t>and </a:t>
            </a:r>
            <a:r>
              <a:rPr lang="en-US" sz="3000" b="1" i="1"/>
              <a:t>more direct</a:t>
            </a:r>
          </a:p>
          <a:p>
            <a:pPr lvl="1"/>
            <a:r>
              <a:rPr lang="en-US" sz="3000" b="1"/>
              <a:t>Passive:</a:t>
            </a:r>
            <a:r>
              <a:rPr lang="en-US" sz="3000"/>
              <a:t> </a:t>
            </a:r>
            <a:r>
              <a:rPr lang="en-US" sz="3000" i="1"/>
              <a:t>The tray of food was dropped by the waiter.</a:t>
            </a:r>
          </a:p>
          <a:p>
            <a:pPr lvl="1"/>
            <a:r>
              <a:rPr lang="en-US" sz="3000" b="1"/>
              <a:t>Active:</a:t>
            </a:r>
            <a:r>
              <a:rPr lang="en-US" sz="3000"/>
              <a:t> </a:t>
            </a:r>
            <a:r>
              <a:rPr lang="en-US" sz="3000" i="1"/>
              <a:t>The waiter dropped the tray of food.</a:t>
            </a:r>
          </a:p>
          <a:p>
            <a:pPr eaLnBrk="1" hangingPunct="1"/>
            <a:endParaRPr lang="en-US" sz="3000" b="1" i="1"/>
          </a:p>
          <a:p>
            <a:pPr eaLnBrk="1" hangingPunct="1"/>
            <a:endParaRPr lang="en-US" sz="3000"/>
          </a:p>
          <a:p>
            <a:pPr eaLnBrk="1" hangingPunct="1"/>
            <a:endParaRPr lang="en-US" sz="3000"/>
          </a:p>
        </p:txBody>
      </p:sp>
    </p:spTree>
    <p:extLst>
      <p:ext uri="{BB962C8B-B14F-4D97-AF65-F5344CB8AC3E}">
        <p14:creationId xmlns:p14="http://schemas.microsoft.com/office/powerpoint/2010/main" val="1052073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457200" y="1066800"/>
            <a:ext cx="7467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3500" b="1" i="1" u="sng" cap="none" dirty="0">
                <a:solidFill>
                  <a:schemeClr val="tx1"/>
                </a:solidFill>
              </a:rPr>
              <a:t>MOST IMPORTANTLY:</a:t>
            </a:r>
            <a:r>
              <a:rPr lang="en-US" sz="4300" b="1" i="1" u="sng" cap="none" dirty="0">
                <a:solidFill>
                  <a:schemeClr val="tx1"/>
                </a:solidFill>
              </a:rPr>
              <a:t> </a:t>
            </a:r>
            <a:br>
              <a:rPr lang="en-US" sz="4300" b="1" i="1" u="sng" cap="none" dirty="0">
                <a:solidFill>
                  <a:schemeClr val="tx1"/>
                </a:solidFill>
              </a:rPr>
            </a:br>
            <a:r>
              <a:rPr lang="en-US" sz="4300" b="1" i="1" u="sng" cap="none" dirty="0">
                <a:solidFill>
                  <a:schemeClr val="tx1"/>
                </a:solidFill>
              </a:rPr>
              <a:t>DON’T FORGET TO PROOFREAD!</a:t>
            </a:r>
          </a:p>
        </p:txBody>
      </p:sp>
      <p:sp>
        <p:nvSpPr>
          <p:cNvPr id="45059" name="Content Placeholder 3"/>
          <p:cNvSpPr>
            <a:spLocks noGrp="1"/>
          </p:cNvSpPr>
          <p:nvPr>
            <p:ph type="body" idx="1"/>
          </p:nvPr>
        </p:nvSpPr>
        <p:spPr>
          <a:xfrm>
            <a:off x="457200" y="2289175"/>
            <a:ext cx="7467600" cy="4873625"/>
          </a:xfrm>
        </p:spPr>
        <p:txBody>
          <a:bodyPr/>
          <a:lstStyle/>
          <a:p>
            <a:pPr eaLnBrk="1" hangingPunct="1"/>
            <a:r>
              <a:rPr lang="en-US" sz="3000"/>
              <a:t>Typos and spelling or grammatical errors can be interpreted as carelessness or just bad writing</a:t>
            </a:r>
          </a:p>
          <a:p>
            <a:pPr eaLnBrk="1" hangingPunct="1"/>
            <a:r>
              <a:rPr lang="en-US" sz="3000"/>
              <a:t>It’s </a:t>
            </a:r>
            <a:r>
              <a:rPr lang="en-US" sz="3000" b="1" i="1"/>
              <a:t>distractng</a:t>
            </a:r>
            <a:r>
              <a:rPr lang="en-US" sz="3000"/>
              <a:t>… isn’t it?!</a:t>
            </a:r>
          </a:p>
          <a:p>
            <a:pPr eaLnBrk="1" hangingPunct="1"/>
            <a:endParaRPr lang="en-US" sz="3000"/>
          </a:p>
          <a:p>
            <a:pPr eaLnBrk="1" hangingPunct="1"/>
            <a:endParaRPr lang="en-US" sz="3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sz="3600" b="1" i="1" u="sng" cap="none" dirty="0">
                <a:solidFill>
                  <a:schemeClr val="tx1"/>
                </a:solidFill>
              </a:rPr>
              <a:t>DON'T RELY ON YOUR COMPUTER'S SPELL CHECK</a:t>
            </a:r>
          </a:p>
        </p:txBody>
      </p:sp>
      <p:sp>
        <p:nvSpPr>
          <p:cNvPr id="31747" name="Content Placeholder 3"/>
          <p:cNvSpPr>
            <a:spLocks noGrp="1"/>
          </p:cNvSpPr>
          <p:nvPr>
            <p:ph type="body" idx="1"/>
          </p:nvPr>
        </p:nvSpPr>
        <p:spPr>
          <a:xfrm>
            <a:off x="457200" y="1600200"/>
            <a:ext cx="7467600" cy="4873625"/>
          </a:xfrm>
        </p:spPr>
        <p:txBody>
          <a:bodyPr/>
          <a:lstStyle/>
          <a:p>
            <a:pPr eaLnBrk="1" hangingPunct="1"/>
            <a:r>
              <a:rPr lang="en-US" sz="3400"/>
              <a:t>It can miss spelling errors like the ones below:</a:t>
            </a:r>
          </a:p>
          <a:p>
            <a:pPr eaLnBrk="1" hangingPunct="1">
              <a:buFont typeface="Wingdings" pitchFamily="2" charset="2"/>
              <a:buNone/>
            </a:pPr>
            <a:endParaRPr lang="en-US" sz="1200"/>
          </a:p>
          <a:p>
            <a:pPr lvl="1" eaLnBrk="1" hangingPunct="1">
              <a:buFont typeface="Wingdings 2" pitchFamily="18" charset="2"/>
              <a:buNone/>
            </a:pPr>
            <a:r>
              <a:rPr lang="en-US" sz="2500" i="1"/>
              <a:t>  "After I graduate </a:t>
            </a:r>
            <a:r>
              <a:rPr lang="en-US" sz="2500" b="1" i="1"/>
              <a:t>form</a:t>
            </a:r>
            <a:r>
              <a:rPr lang="en-US" sz="2500" i="1"/>
              <a:t> high school, I plan </a:t>
            </a:r>
            <a:r>
              <a:rPr lang="en-US" sz="2500" b="1" i="1"/>
              <a:t>too </a:t>
            </a:r>
            <a:r>
              <a:rPr lang="en-US" sz="2500" i="1"/>
              <a:t>work for a nonprofit organization during the summer."</a:t>
            </a:r>
            <a:r>
              <a:rPr lang="en-US" sz="2500"/>
              <a:t>  Oops!</a:t>
            </a:r>
          </a:p>
          <a:p>
            <a:pPr lvl="1" eaLnBrk="1" hangingPunct="1">
              <a:buFont typeface="Wingdings 2" pitchFamily="18" charset="2"/>
              <a:buNone/>
            </a:pPr>
            <a:endParaRPr lang="en-US" sz="1200"/>
          </a:p>
          <a:p>
            <a:pPr lvl="1" eaLnBrk="1" hangingPunct="1">
              <a:buFont typeface="Wingdings 2" pitchFamily="18" charset="2"/>
              <a:buNone/>
            </a:pPr>
            <a:r>
              <a:rPr lang="en-US" sz="2500"/>
              <a:t>	</a:t>
            </a:r>
            <a:r>
              <a:rPr lang="en-US" sz="2500" i="1"/>
              <a:t>"From that day on, Daniel was my best </a:t>
            </a:r>
            <a:r>
              <a:rPr lang="en-US" sz="2500" b="1" i="1"/>
              <a:t>fried</a:t>
            </a:r>
            <a:r>
              <a:rPr lang="en-US" sz="2500" i="1"/>
              <a:t>."</a:t>
            </a:r>
            <a:r>
              <a:rPr lang="en-US" sz="2500"/>
              <a:t> Oops!  I hope Daniel wasn’t fried!</a:t>
            </a:r>
          </a:p>
          <a:p>
            <a:pPr eaLnBrk="1" hangingPunct="1"/>
            <a:endParaRPr lang="en-US" sz="2500"/>
          </a:p>
          <a:p>
            <a:pPr eaLnBrk="1" hangingPunct="1"/>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additive="base">
                                        <p:cTn id="7"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1747">
                                            <p:txEl>
                                              <p:pRg st="4" end="4"/>
                                            </p:txEl>
                                          </p:spTgt>
                                        </p:tgtEl>
                                        <p:attrNameLst>
                                          <p:attrName>style.visibility</p:attrName>
                                        </p:attrNameLst>
                                      </p:cBhvr>
                                      <p:to>
                                        <p:strVal val="visible"/>
                                      </p:to>
                                    </p:set>
                                    <p:anim calcmode="lin" valueType="num">
                                      <p:cBhvr additive="base">
                                        <p:cTn id="13"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idx="4294967295"/>
          </p:nvPr>
        </p:nvSpPr>
        <p:spPr bwMode="auto">
          <a:xfrm>
            <a:off x="1981200" y="2568575"/>
            <a:ext cx="7772400" cy="1470025"/>
          </a:xfrm>
        </p:spPr>
        <p:txBody>
          <a:bodyPr wrap="square" lIns="91440" tIns="45720" rIns="91440" bIns="45720" numCol="1" anchorCtr="0" compatLnSpc="1">
            <a:prstTxWarp prst="textNoShape">
              <a:avLst/>
            </a:prstTxWarp>
          </a:bodyPr>
          <a:lstStyle/>
          <a:p>
            <a:pPr eaLnBrk="1" hangingPunct="1"/>
            <a:r>
              <a:rPr lang="en-US" sz="4500" b="1" cap="none"/>
              <a:t>RESOURCES</a:t>
            </a:r>
            <a:endParaRPr lang="en-US" sz="4500" b="1" i="1" cap="non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3"/>
          <p:cNvSpPr>
            <a:spLocks noGrp="1"/>
          </p:cNvSpPr>
          <p:nvPr>
            <p:ph type="title" idx="4294967295"/>
          </p:nvPr>
        </p:nvSpPr>
        <p:spPr bwMode="auto">
          <a:xfrm>
            <a:off x="457200" y="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en-US" sz="4000" b="1" i="1" u="sng" cap="none">
                <a:solidFill>
                  <a:schemeClr val="tx1"/>
                </a:solidFill>
              </a:rPr>
              <a:t>ADDITIONAL RESOURCES</a:t>
            </a:r>
            <a:endParaRPr lang="en-US" sz="4000" i="1" u="sng" cap="none">
              <a:solidFill>
                <a:schemeClr val="tx1"/>
              </a:solidFill>
            </a:endParaRPr>
          </a:p>
        </p:txBody>
      </p:sp>
      <p:sp>
        <p:nvSpPr>
          <p:cNvPr id="53251" name="Content Placeholder 4"/>
          <p:cNvSpPr>
            <a:spLocks noGrp="1"/>
          </p:cNvSpPr>
          <p:nvPr>
            <p:ph type="body" idx="4294967295"/>
          </p:nvPr>
        </p:nvSpPr>
        <p:spPr>
          <a:xfrm>
            <a:off x="457200" y="1066800"/>
            <a:ext cx="7696200" cy="4873625"/>
          </a:xfrm>
        </p:spPr>
        <p:txBody>
          <a:bodyPr/>
          <a:lstStyle/>
          <a:p>
            <a:pPr eaLnBrk="1" hangingPunct="1"/>
            <a:r>
              <a:rPr lang="en-US" sz="2000"/>
              <a:t>College Board gives great tips about writing a college essay.  It also offers critiques of sample essays.</a:t>
            </a:r>
            <a:endParaRPr lang="en-US" sz="2000">
              <a:hlinkClick r:id="rId3"/>
            </a:endParaRPr>
          </a:p>
          <a:p>
            <a:pPr lvl="1" eaLnBrk="1" hangingPunct="1"/>
            <a:r>
              <a:rPr lang="en-US" sz="2000">
                <a:hlinkClick r:id="rId3"/>
              </a:rPr>
              <a:t>www.collegeboard.com/student/apply/essay-skills/index.html</a:t>
            </a:r>
            <a:endParaRPr lang="en-US" sz="2000"/>
          </a:p>
          <a:p>
            <a:pPr eaLnBrk="1" hangingPunct="1"/>
            <a:r>
              <a:rPr lang="en-US" sz="2000"/>
              <a:t>Sometimes, the best tips are given directly from the colleges themselves. For example, check out:</a:t>
            </a:r>
          </a:p>
          <a:p>
            <a:pPr lvl="1" eaLnBrk="1" hangingPunct="1"/>
            <a:r>
              <a:rPr lang="en-US" sz="2000" u="sng">
                <a:hlinkClick r:id="rId4"/>
              </a:rPr>
              <a:t>http://www.admissions.umich.edu/essay/tips/</a:t>
            </a:r>
            <a:endParaRPr lang="en-US" sz="2000"/>
          </a:p>
          <a:p>
            <a:pPr lvl="1" eaLnBrk="1" hangingPunct="1"/>
            <a:r>
              <a:rPr lang="en-US" sz="2000" u="sng">
                <a:hlinkClick r:id="rId5"/>
              </a:rPr>
              <a:t>http://www.virginia.edu/undergradadmission/writingtheessay.html</a:t>
            </a:r>
            <a:endParaRPr lang="en-US" sz="2000"/>
          </a:p>
          <a:p>
            <a:pPr eaLnBrk="1" hangingPunct="1"/>
            <a:r>
              <a:rPr lang="en-US" sz="2000"/>
              <a:t>Connecticut College compiled a number of essays they believe “worked”:</a:t>
            </a:r>
          </a:p>
          <a:p>
            <a:pPr lvl="1" eaLnBrk="1" hangingPunct="1"/>
            <a:r>
              <a:rPr lang="en-US" sz="2000">
                <a:hlinkClick r:id="rId6"/>
              </a:rPr>
              <a:t>http://www.conncoll.edu/admission/essays.htm</a:t>
            </a:r>
            <a:endParaRPr lang="en-US" sz="2000"/>
          </a:p>
          <a:p>
            <a:pPr eaLnBrk="1" hangingPunct="1"/>
            <a:r>
              <a:rPr lang="en-US" sz="2000"/>
              <a:t>The University of Chicago is known for its provocative essay questions – take a look, it could get your creative juices flowing:</a:t>
            </a:r>
            <a:endParaRPr lang="en-US" sz="2000">
              <a:hlinkClick r:id="rId7"/>
            </a:endParaRPr>
          </a:p>
          <a:p>
            <a:pPr lvl="1" eaLnBrk="1" hangingPunct="1"/>
            <a:r>
              <a:rPr lang="en-US" sz="2000">
                <a:hlinkClick r:id="rId7"/>
              </a:rPr>
              <a:t>https://collegeadmissions.uchicago.edu/apply/essays/</a:t>
            </a:r>
            <a:endParaRPr lang="en-US" sz="2000"/>
          </a:p>
          <a:p>
            <a:pPr lvl="1" eaLnBrk="1" hangingPunct="1">
              <a:buFont typeface="Wingdings 2" pitchFamily="18" charset="2"/>
              <a:buNone/>
            </a:pPr>
            <a:endParaRPr lang="en-US" sz="2000"/>
          </a:p>
          <a:p>
            <a:pPr lvl="1" eaLnBrk="1" hangingPunct="1"/>
            <a:endParaRPr lang="en-US" sz="2000"/>
          </a:p>
          <a:p>
            <a:pPr eaLnBrk="1" hangingPunct="1"/>
            <a:endParaRPr lang="en-US"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4500" b="1" i="1" u="sng" cap="none">
                <a:solidFill>
                  <a:schemeClr val="tx1"/>
                </a:solidFill>
              </a:rPr>
              <a:t>SOURCES</a:t>
            </a:r>
            <a:endParaRPr lang="en-US" sz="4500" i="1" u="sng" cap="none">
              <a:solidFill>
                <a:schemeClr val="tx1"/>
              </a:solidFill>
            </a:endParaRPr>
          </a:p>
        </p:txBody>
      </p:sp>
      <p:sp>
        <p:nvSpPr>
          <p:cNvPr id="54275" name="Content Placeholder 4"/>
          <p:cNvSpPr>
            <a:spLocks noGrp="1"/>
          </p:cNvSpPr>
          <p:nvPr>
            <p:ph type="body" idx="1"/>
          </p:nvPr>
        </p:nvSpPr>
        <p:spPr>
          <a:xfrm>
            <a:off x="533400" y="1600200"/>
            <a:ext cx="8305800" cy="4873625"/>
          </a:xfrm>
        </p:spPr>
        <p:txBody>
          <a:bodyPr/>
          <a:lstStyle/>
          <a:p>
            <a:pPr eaLnBrk="1" hangingPunct="1"/>
            <a:r>
              <a:rPr lang="en-US" sz="2500" u="sng"/>
              <a:t>The College Application Essay</a:t>
            </a:r>
            <a:r>
              <a:rPr lang="en-US" sz="2500"/>
              <a:t> by Sarah Myers McGinty</a:t>
            </a:r>
          </a:p>
          <a:p>
            <a:pPr eaLnBrk="1" hangingPunct="1"/>
            <a:r>
              <a:rPr lang="en-US" sz="2500">
                <a:solidFill>
                  <a:schemeClr val="accent1"/>
                </a:solidFill>
                <a:hlinkClick r:id="rId3"/>
              </a:rPr>
              <a:t>www.collegeboard.com/student/apply/essay-skills/index.html</a:t>
            </a:r>
            <a:endParaRPr lang="en-US" sz="2500">
              <a:solidFill>
                <a:schemeClr val="accent1"/>
              </a:solidFill>
            </a:endParaRPr>
          </a:p>
          <a:p>
            <a:pPr eaLnBrk="1" hangingPunct="1"/>
            <a:r>
              <a:rPr lang="en-US" sz="2500">
                <a:solidFill>
                  <a:schemeClr val="accent1"/>
                </a:solidFill>
                <a:hlinkClick r:id="rId4"/>
              </a:rPr>
              <a:t>www.essayedge.com</a:t>
            </a:r>
            <a:endParaRPr lang="en-US" sz="2500">
              <a:solidFill>
                <a:schemeClr val="accent1"/>
              </a:solidFill>
            </a:endParaRPr>
          </a:p>
          <a:p>
            <a:pPr eaLnBrk="1" hangingPunct="1"/>
            <a:r>
              <a:rPr lang="en-US" sz="2500">
                <a:solidFill>
                  <a:schemeClr val="accent1"/>
                </a:solidFill>
                <a:hlinkClick r:id="rId5"/>
              </a:rPr>
              <a:t>http://www.mefa.org/uploadedFiles/guidanceCounselors/Essay%20Tips.pdf</a:t>
            </a:r>
            <a:endParaRPr lang="en-US" sz="2500">
              <a:solidFill>
                <a:schemeClr val="accent1"/>
              </a:solidFill>
            </a:endParaRPr>
          </a:p>
          <a:p>
            <a:pPr eaLnBrk="1" hangingPunct="1"/>
            <a:r>
              <a:rPr lang="en-US" sz="2500">
                <a:solidFill>
                  <a:schemeClr val="accent1"/>
                </a:solidFill>
                <a:hlinkClick r:id="rId6"/>
              </a:rPr>
              <a:t>http://thechoice.blogs.nytimes.com/2009/06/23/tip-sheet-essay/</a:t>
            </a:r>
            <a:endParaRPr lang="en-US" sz="2500">
              <a:solidFill>
                <a:schemeClr val="accent1"/>
              </a:solidFill>
            </a:endParaRPr>
          </a:p>
          <a:p>
            <a:pPr eaLnBrk="1" hangingPunct="1"/>
            <a:r>
              <a:rPr lang="en-US">
                <a:hlinkClick r:id="rId7"/>
              </a:rPr>
              <a:t>http://www.bacallcartoons.com/</a:t>
            </a:r>
            <a:endParaRPr lang="en-US"/>
          </a:p>
          <a:p>
            <a:pPr eaLnBrk="1" hangingPunct="1">
              <a:buFont typeface="Wingdings" pitchFamily="2" charset="2"/>
              <a:buNone/>
            </a:pPr>
            <a:endParaRPr lang="en-US" sz="2500"/>
          </a:p>
          <a:p>
            <a:pPr eaLnBrk="1" hangingPunct="1"/>
            <a:endParaRPr lang="en-US"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Excerpts for critique</a:t>
            </a:r>
          </a:p>
        </p:txBody>
      </p:sp>
      <p:sp>
        <p:nvSpPr>
          <p:cNvPr id="3" name="Content Placeholder 2"/>
          <p:cNvSpPr>
            <a:spLocks noGrp="1"/>
          </p:cNvSpPr>
          <p:nvPr>
            <p:ph idx="1"/>
          </p:nvPr>
        </p:nvSpPr>
        <p:spPr/>
        <p:txBody>
          <a:bodyPr>
            <a:normAutofit lnSpcReduction="10000"/>
          </a:bodyPr>
          <a:lstStyle/>
          <a:p>
            <a:r>
              <a:rPr lang="en-US" dirty="0"/>
              <a:t>The coughing came first, the hacking in the middle of the night. Then there were the multiple doctor visits, each one the same: the little white rooms with magazines where I tried not to stare at the bald, gaunt woman across from me. One of the white coats finally said something, steadily, forecasting an 80 percent change of rain. The list of second opinions grew too long to count, looking for someone to say the right thing. Finally, there was relief in hearing the name of a kinder killer: lymphoma. </a:t>
            </a:r>
          </a:p>
          <a:p>
            <a:endParaRPr lang="en-US" dirty="0"/>
          </a:p>
          <a:p>
            <a:r>
              <a:rPr lang="en-US" dirty="0"/>
              <a:t>Which one do you think was better?</a:t>
            </a:r>
          </a:p>
          <a:p>
            <a:endParaRPr lang="en-US" dirty="0"/>
          </a:p>
        </p:txBody>
      </p:sp>
    </p:spTree>
    <p:extLst>
      <p:ext uri="{BB962C8B-B14F-4D97-AF65-F5344CB8AC3E}">
        <p14:creationId xmlns:p14="http://schemas.microsoft.com/office/powerpoint/2010/main" val="372386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Qualities of a good essay</a:t>
            </a:r>
          </a:p>
        </p:txBody>
      </p:sp>
      <p:sp>
        <p:nvSpPr>
          <p:cNvPr id="3" name="Content Placeholder 2"/>
          <p:cNvSpPr>
            <a:spLocks noGrp="1"/>
          </p:cNvSpPr>
          <p:nvPr>
            <p:ph idx="1"/>
          </p:nvPr>
        </p:nvSpPr>
        <p:spPr/>
        <p:txBody>
          <a:bodyPr/>
          <a:lstStyle/>
          <a:p>
            <a:r>
              <a:rPr lang="en-US" dirty="0"/>
              <a:t>What do you think are the qualities of a good college or scholarship essay?</a:t>
            </a:r>
          </a:p>
          <a:p>
            <a:endParaRPr lang="en-US" dirty="0"/>
          </a:p>
          <a:p>
            <a:endParaRPr lang="en-US" dirty="0"/>
          </a:p>
          <a:p>
            <a:r>
              <a:rPr lang="en-US" dirty="0"/>
              <a:t>What are some things that you think you SHOULDN’T do?</a:t>
            </a:r>
          </a:p>
          <a:p>
            <a:endParaRPr lang="en-US" dirty="0"/>
          </a:p>
          <a:p>
            <a:endParaRPr lang="en-US" dirty="0"/>
          </a:p>
          <a:p>
            <a:r>
              <a:rPr lang="en-US" dirty="0">
                <a:hlinkClick r:id="rId2"/>
              </a:rPr>
              <a:t>College Essay Interview</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99283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Moments</a:t>
            </a:r>
          </a:p>
        </p:txBody>
      </p:sp>
      <p:sp>
        <p:nvSpPr>
          <p:cNvPr id="3" name="Content Placeholder 2"/>
          <p:cNvSpPr>
            <a:spLocks noGrp="1"/>
          </p:cNvSpPr>
          <p:nvPr>
            <p:ph sz="quarter" idx="1"/>
          </p:nvPr>
        </p:nvSpPr>
        <p:spPr/>
        <p:txBody>
          <a:bodyPr/>
          <a:lstStyle/>
          <a:p>
            <a:endParaRPr lang="en-US" dirty="0"/>
          </a:p>
          <a:p>
            <a:r>
              <a:rPr lang="en-US" dirty="0"/>
              <a:t>No matter what the essay topic is, the point of it is to see who you are, and what has made you that way. </a:t>
            </a:r>
          </a:p>
          <a:p>
            <a:endParaRPr lang="en-US" dirty="0"/>
          </a:p>
          <a:p>
            <a:r>
              <a:rPr lang="en-US" dirty="0"/>
              <a:t>One way to reveal who you are is through examining some defining moments in your life.</a:t>
            </a:r>
          </a:p>
          <a:p>
            <a:endParaRPr lang="en-US" dirty="0"/>
          </a:p>
          <a:p>
            <a:r>
              <a:rPr lang="en-US" dirty="0"/>
              <a:t>Consider: What are some moments in your life that have </a:t>
            </a:r>
            <a:r>
              <a:rPr lang="en-US" b="1" dirty="0"/>
              <a:t>shaped</a:t>
            </a:r>
            <a:r>
              <a:rPr lang="en-US" dirty="0"/>
              <a:t> you and your personality? Use the chart to evaluate how these </a:t>
            </a:r>
            <a:r>
              <a:rPr lang="en-US"/>
              <a:t>moments changed you. </a:t>
            </a:r>
            <a:endParaRPr lang="en-US" dirty="0"/>
          </a:p>
        </p:txBody>
      </p:sp>
    </p:spTree>
    <p:extLst>
      <p:ext uri="{BB962C8B-B14F-4D97-AF65-F5344CB8AC3E}">
        <p14:creationId xmlns:p14="http://schemas.microsoft.com/office/powerpoint/2010/main" val="131284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idx="4294967295"/>
          </p:nvPr>
        </p:nvSpPr>
        <p:spPr bwMode="auto">
          <a:xfrm>
            <a:off x="1905000" y="3124200"/>
            <a:ext cx="7467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4600" b="1" cap="none"/>
              <a:t>COLLEGE ESSAY: </a:t>
            </a:r>
            <a:br>
              <a:rPr lang="en-US" sz="4600" b="1" cap="none"/>
            </a:br>
            <a:r>
              <a:rPr lang="en-US" sz="4600" b="1" i="1" u="sng" cap="none"/>
              <a:t>DO’s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3200" b="1" i="1" u="sng" cap="none">
                <a:solidFill>
                  <a:schemeClr val="tx1"/>
                </a:solidFill>
              </a:rPr>
              <a:t>GIVE THE ADMISSION OFFICER  </a:t>
            </a:r>
            <a:br>
              <a:rPr lang="en-US" sz="3200" b="1" i="1" u="sng" cap="none">
                <a:solidFill>
                  <a:schemeClr val="tx1"/>
                </a:solidFill>
              </a:rPr>
            </a:br>
            <a:r>
              <a:rPr lang="en-US" sz="3200" b="1" i="1" u="sng" cap="none">
                <a:solidFill>
                  <a:schemeClr val="tx1"/>
                </a:solidFill>
              </a:rPr>
              <a:t>A REASON TO KEEP READING</a:t>
            </a:r>
            <a:endParaRPr lang="en-US" sz="3200" i="1" u="sng" cap="none">
              <a:solidFill>
                <a:schemeClr val="tx1"/>
              </a:solidFill>
            </a:endParaRPr>
          </a:p>
        </p:txBody>
      </p:sp>
      <p:sp>
        <p:nvSpPr>
          <p:cNvPr id="13315" name="Content Placeholder 4"/>
          <p:cNvSpPr>
            <a:spLocks noGrp="1"/>
          </p:cNvSpPr>
          <p:nvPr>
            <p:ph type="body" idx="1"/>
          </p:nvPr>
        </p:nvSpPr>
        <p:spPr>
          <a:xfrm>
            <a:off x="457200" y="1600200"/>
            <a:ext cx="7467600" cy="4873625"/>
          </a:xfrm>
        </p:spPr>
        <p:txBody>
          <a:bodyPr/>
          <a:lstStyle/>
          <a:p>
            <a:pPr eaLnBrk="1" hangingPunct="1"/>
            <a:r>
              <a:rPr lang="en-US" sz="2800"/>
              <a:t>Put a lot of time and effort into your </a:t>
            </a:r>
            <a:r>
              <a:rPr lang="en-US" sz="2800" b="1" i="1"/>
              <a:t>introduction</a:t>
            </a:r>
          </a:p>
          <a:p>
            <a:pPr lvl="1" eaLnBrk="1" hangingPunct="1"/>
            <a:r>
              <a:rPr lang="en-US" sz="2500"/>
              <a:t>One technique is to </a:t>
            </a:r>
            <a:r>
              <a:rPr lang="en-US" sz="2500" b="1"/>
              <a:t>create mystery</a:t>
            </a:r>
            <a:r>
              <a:rPr lang="en-US" sz="2500"/>
              <a:t> or </a:t>
            </a:r>
            <a:r>
              <a:rPr lang="en-US" sz="2500" b="1"/>
              <a:t>intrigue</a:t>
            </a:r>
            <a:r>
              <a:rPr lang="en-US" sz="2500"/>
              <a:t> in the first paragraph</a:t>
            </a:r>
          </a:p>
          <a:p>
            <a:pPr eaLnBrk="1" hangingPunct="1"/>
            <a:r>
              <a:rPr lang="en-US" sz="2800"/>
              <a:t>Do </a:t>
            </a:r>
            <a:r>
              <a:rPr lang="en-US" sz="2800" b="1" i="1" u="sng"/>
              <a:t>not</a:t>
            </a:r>
            <a:r>
              <a:rPr lang="en-US" sz="2800"/>
              <a:t> give away the whole story right at the beginning</a:t>
            </a:r>
          </a:p>
          <a:p>
            <a:pPr eaLnBrk="1" hangingPunct="1"/>
            <a:r>
              <a:rPr lang="en-US" sz="2800"/>
              <a:t>The intro can </a:t>
            </a:r>
            <a:r>
              <a:rPr lang="en-US" sz="2000" b="1"/>
              <a:t>shrink</a:t>
            </a:r>
            <a:r>
              <a:rPr lang="en-US" sz="2800"/>
              <a:t> when you need to be concise</a:t>
            </a:r>
          </a:p>
          <a:p>
            <a:pPr lvl="1" eaLnBrk="1" hangingPunct="1"/>
            <a:r>
              <a:rPr lang="en-US" sz="2500"/>
              <a:t>One vivid sentence </a:t>
            </a:r>
            <a:r>
              <a:rPr lang="en-US" sz="2500" u="sng"/>
              <a:t>might</a:t>
            </a:r>
            <a:r>
              <a:rPr lang="en-US" sz="2500"/>
              <a:t> do:</a:t>
            </a:r>
          </a:p>
          <a:p>
            <a:pPr lvl="1" eaLnBrk="1" hangingPunct="1">
              <a:buFont typeface="Wingdings 2" pitchFamily="18" charset="2"/>
              <a:buNone/>
            </a:pPr>
            <a:r>
              <a:rPr lang="en-US" sz="2800"/>
              <a:t>	</a:t>
            </a:r>
            <a:r>
              <a:rPr lang="en-US" sz="2200"/>
              <a:t>"</a:t>
            </a:r>
            <a:r>
              <a:rPr lang="en-US" sz="2200" i="1"/>
              <a:t>My favorite science project was a complete failure</a:t>
            </a:r>
            <a:r>
              <a:rPr lang="en-US" sz="2200"/>
              <a:t>."</a:t>
            </a:r>
          </a:p>
          <a:p>
            <a:pPr eaLnBrk="1" hangingPunct="1"/>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xEl>
                                              <p:pRg st="5" end="5"/>
                                            </p:txEl>
                                          </p:spTgt>
                                        </p:tgtEl>
                                        <p:attrNameLst>
                                          <p:attrName>style.visibility</p:attrName>
                                        </p:attrNameLst>
                                      </p:cBhvr>
                                      <p:to>
                                        <p:strVal val="visible"/>
                                      </p:to>
                                    </p:set>
                                    <p:anim calcmode="lin" valueType="num">
                                      <p:cBhvr additive="base">
                                        <p:cTn id="7"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3"/>
          <p:cNvSpPr>
            <a:spLocks noGrp="1"/>
          </p:cNvSpPr>
          <p:nvPr>
            <p:ph type="title"/>
          </p:nvPr>
        </p:nvSpPr>
        <p:spPr bwMode="auto">
          <a:xfrm>
            <a:off x="457200" y="381000"/>
            <a:ext cx="7467600" cy="1143000"/>
          </a:xfrm>
        </p:spPr>
        <p:txBody>
          <a:bodyPr wrap="square" lIns="91440" tIns="45720" rIns="91440" bIns="45720" numCol="1" anchorCtr="0" compatLnSpc="1">
            <a:prstTxWarp prst="textNoShape">
              <a:avLst/>
            </a:prstTxWarp>
            <a:normAutofit fontScale="90000"/>
          </a:bodyPr>
          <a:lstStyle/>
          <a:p>
            <a:pPr eaLnBrk="1" hangingPunct="1">
              <a:defRPr/>
            </a:pPr>
            <a:r>
              <a:rPr lang="en-US" sz="4000" b="1" i="1" u="sng" cap="none">
                <a:solidFill>
                  <a:schemeClr val="tx1"/>
                </a:solidFill>
              </a:rPr>
              <a:t>KEEP YOUR FOCUS NARROW</a:t>
            </a:r>
            <a:endParaRPr lang="en-US" sz="4000" i="1" u="sng" cap="none">
              <a:solidFill>
                <a:schemeClr val="tx1"/>
              </a:solidFill>
            </a:endParaRPr>
          </a:p>
        </p:txBody>
      </p:sp>
      <p:sp>
        <p:nvSpPr>
          <p:cNvPr id="2" name="Content Placeholder 4"/>
          <p:cNvSpPr>
            <a:spLocks noGrp="1"/>
          </p:cNvSpPr>
          <p:nvPr>
            <p:ph type="body" idx="1"/>
          </p:nvPr>
        </p:nvSpPr>
        <p:spPr>
          <a:xfrm>
            <a:off x="457200" y="1600200"/>
            <a:ext cx="7162800" cy="3200400"/>
          </a:xfrm>
        </p:spPr>
        <p:txBody>
          <a:bodyPr/>
          <a:lstStyle/>
          <a:p>
            <a:pPr eaLnBrk="1" hangingPunct="1"/>
            <a:r>
              <a:rPr lang="en-US" sz="2800"/>
              <a:t>The essay should </a:t>
            </a:r>
            <a:r>
              <a:rPr lang="en-US" sz="2800" b="1" u="sng"/>
              <a:t>prove a single point</a:t>
            </a:r>
          </a:p>
          <a:p>
            <a:pPr lvl="1" eaLnBrk="1" hangingPunct="1"/>
            <a:r>
              <a:rPr lang="en-US" sz="2800"/>
              <a:t>The reader must be able to find your main idea and follow it from the beginning to end</a:t>
            </a:r>
          </a:p>
          <a:p>
            <a:pPr lvl="1" eaLnBrk="1" hangingPunct="1">
              <a:buFont typeface="Wingdings 2" pitchFamily="18" charset="2"/>
              <a:buNone/>
            </a:pPr>
            <a:endParaRPr lang="en-US" sz="2800"/>
          </a:p>
          <a:p>
            <a:pPr eaLnBrk="1" hangingPunct="1"/>
            <a:r>
              <a:rPr lang="en-US" sz="2800"/>
              <a:t>Essays that try to be </a:t>
            </a:r>
            <a:r>
              <a:rPr lang="en-US" sz="2800" b="1"/>
              <a:t>too comprehensive </a:t>
            </a:r>
            <a:r>
              <a:rPr lang="en-US" sz="2800"/>
              <a:t>end up sounding </a:t>
            </a:r>
            <a:r>
              <a:rPr lang="en-US" sz="2800" b="1"/>
              <a:t>watered-down</a:t>
            </a:r>
          </a:p>
          <a:p>
            <a:pPr eaLnBrk="1" hangingPunct="1">
              <a:buFont typeface="Wingdings" pitchFamily="2" charset="2"/>
              <a:buNone/>
            </a:pPr>
            <a:endParaRPr lang="en-US" sz="2500"/>
          </a:p>
          <a:p>
            <a:pPr eaLnBrk="1" hangingPunct="1">
              <a:buFont typeface="Wingdings" pitchFamily="2" charset="2"/>
              <a:buNone/>
            </a:pPr>
            <a:endParaRPr lang="en-US" sz="2500"/>
          </a:p>
          <a:p>
            <a:pPr eaLnBrk="1" hangingPunct="1">
              <a:buFont typeface="Wingdings" pitchFamily="2" charset="2"/>
              <a:buNone/>
            </a:pPr>
            <a:endParaRPr lang="en-US" sz="2500"/>
          </a:p>
          <a:p>
            <a:pPr eaLnBrk="1" hangingPunct="1">
              <a:buFont typeface="Wingdings" pitchFamily="2" charset="2"/>
              <a:buNone/>
            </a:pPr>
            <a:endParaRPr lang="en-US" sz="25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2559</TotalTime>
  <Words>1853</Words>
  <Application>Microsoft Office PowerPoint</Application>
  <PresentationFormat>On-screen Show (4:3)</PresentationFormat>
  <Paragraphs>206</Paragraphs>
  <Slides>39</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Century Schoolbook</vt:lpstr>
      <vt:lpstr>Wingdings</vt:lpstr>
      <vt:lpstr>Wingdings 2</vt:lpstr>
      <vt:lpstr>Oriel</vt:lpstr>
      <vt:lpstr>WRITING THE COLLEGE ESSAY: DO’s &amp; DON’Ts</vt:lpstr>
      <vt:lpstr>“SOMETIMES WE LET STUDENTS WRITE THEMSELVES IN.” - DEAN OF ADMISSION, SARAH LAWRENCE COLLEGE</vt:lpstr>
      <vt:lpstr>Excerpts for critique</vt:lpstr>
      <vt:lpstr>Excerpts for critique</vt:lpstr>
      <vt:lpstr>Qualities of a good essay</vt:lpstr>
      <vt:lpstr>Defining Moments</vt:lpstr>
      <vt:lpstr>COLLEGE ESSAY:  DO’s</vt:lpstr>
      <vt:lpstr>GIVE THE ADMISSION OFFICER   A REASON TO KEEP READING</vt:lpstr>
      <vt:lpstr>KEEP YOUR FOCUS NARROW</vt:lpstr>
      <vt:lpstr>FOCUS ON THE MESSAGE</vt:lpstr>
      <vt:lpstr>Keep It Personal</vt:lpstr>
      <vt:lpstr>Prove It!</vt:lpstr>
      <vt:lpstr>Be Specific</vt:lpstr>
      <vt:lpstr>SHOW, Don’t Tell</vt:lpstr>
      <vt:lpstr>KNOW YOUR SUBJECT</vt:lpstr>
      <vt:lpstr>ANSWER THE QUESTION</vt:lpstr>
      <vt:lpstr>CONCLUDE EFFECTIVELY</vt:lpstr>
      <vt:lpstr>COLLEGE ESSAY:  DON’Ts</vt:lpstr>
      <vt:lpstr>DON’T TELL THEM WHAT YOU THINK THEY WANT TO HEAR</vt:lpstr>
      <vt:lpstr>DON’T BE CYNICAL OR CONDESCENDING</vt:lpstr>
      <vt:lpstr>DON’T WRITE A RESUME</vt:lpstr>
      <vt:lpstr>DON’T TELL THE STORY OF YOUR LIFE</vt:lpstr>
      <vt:lpstr>DON’T USE 50 WORDS WHEN 5 WILL DO</vt:lpstr>
      <vt:lpstr>DON’T “THESAURUS-IZE” YOUR ESSAY…</vt:lpstr>
      <vt:lpstr>… HOWEVER, DON’T USE SLANG</vt:lpstr>
      <vt:lpstr>DON’T USE CLICHÉS</vt:lpstr>
      <vt:lpstr>DON’T USE A QUOTE FOR QUOTE’S SAKE</vt:lpstr>
      <vt:lpstr>QUICK “QUIZ”: WHAT’S WRONG?</vt:lpstr>
      <vt:lpstr>WHAT’S WRONG?</vt:lpstr>
      <vt:lpstr>WHAT’S WRONG?</vt:lpstr>
      <vt:lpstr>WHAT’S WRONG?</vt:lpstr>
      <vt:lpstr>REVISIONS</vt:lpstr>
      <vt:lpstr>VARY YOUR SENTENCES AND USE TRANSITIONS</vt:lpstr>
      <vt:lpstr>USE ACTIVE VOICE VERBS</vt:lpstr>
      <vt:lpstr>MOST IMPORTANTLY:  DON’T FORGET TO PROOFREAD!</vt:lpstr>
      <vt:lpstr>DON'T RELY ON YOUR COMPUTER'S SPELL CHECK</vt:lpstr>
      <vt:lpstr>RESOURCES</vt:lpstr>
      <vt:lpstr>ADDITIONAL RESOURCES</vt:lpstr>
      <vt:lpstr>SOURCES</vt:lpstr>
    </vt:vector>
  </TitlesOfParts>
  <Company>Salem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College Essay</dc:title>
  <dc:creator>Staff</dc:creator>
  <cp:lastModifiedBy>Meghan Shields</cp:lastModifiedBy>
  <cp:revision>192</cp:revision>
  <dcterms:created xsi:type="dcterms:W3CDTF">2010-03-25T19:40:02Z</dcterms:created>
  <dcterms:modified xsi:type="dcterms:W3CDTF">2016-09-06T01:12:11Z</dcterms:modified>
</cp:coreProperties>
</file>