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57" r:id="rId3"/>
    <p:sldId id="266" r:id="rId4"/>
    <p:sldId id="258" r:id="rId5"/>
    <p:sldId id="259" r:id="rId6"/>
    <p:sldId id="260" r:id="rId7"/>
    <p:sldId id="267" r:id="rId8"/>
    <p:sldId id="261" r:id="rId9"/>
    <p:sldId id="265" r:id="rId10"/>
    <p:sldId id="268" r:id="rId11"/>
    <p:sldId id="270" r:id="rId12"/>
    <p:sldId id="269" r:id="rId13"/>
    <p:sldId id="272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64093" autoAdjust="0"/>
  </p:normalViewPr>
  <p:slideViewPr>
    <p:cSldViewPr>
      <p:cViewPr varScale="1">
        <p:scale>
          <a:sx n="47" d="100"/>
          <a:sy n="47" d="100"/>
        </p:scale>
        <p:origin x="6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C74E73-3AFD-4D49-83CA-0BFE781AE0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84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17922F-BBAE-428C-AD0A-8F20403D3100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Born of noble birth</a:t>
            </a:r>
          </a:p>
          <a:p>
            <a:r>
              <a:rPr lang="en-US"/>
              <a:t>Fatal flaw – personality and/or judgment</a:t>
            </a:r>
          </a:p>
          <a:p>
            <a:r>
              <a:rPr lang="en-US"/>
              <a:t>Fate controlled by fatal flaw</a:t>
            </a:r>
          </a:p>
          <a:p>
            <a:r>
              <a:rPr lang="en-US"/>
              <a:t>Must suffer more than he/she deserves</a:t>
            </a:r>
          </a:p>
          <a:p>
            <a:r>
              <a:rPr lang="en-US"/>
              <a:t>Must be doomed from the start, but bears no responsibility for possessing flaw</a:t>
            </a:r>
          </a:p>
          <a:p>
            <a:r>
              <a:rPr lang="en-US"/>
              <a:t>Noble in nature but imperfect (human)</a:t>
            </a:r>
          </a:p>
          <a:p>
            <a:r>
              <a:rPr lang="en-US"/>
              <a:t>Must have discovered fate by own actions</a:t>
            </a:r>
          </a:p>
          <a:p>
            <a:r>
              <a:rPr lang="en-US"/>
              <a:t>Story should arouse fear and empathy (could happen to someone</a:t>
            </a:r>
          </a:p>
          <a:p>
            <a:r>
              <a:rPr lang="en-US"/>
              <a:t>Must be physically/spiritually wounded by experiences, often resulting in death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81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7171" name="Picture 3" descr="A:\minispi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7172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7173" name="Picture 5" descr="A:\minispir.GIF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30293EB-52DA-46BC-AF48-CFCA3FB228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8A31B-8DF3-42C7-A512-E7F529C12D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8DAED-001D-4248-B661-9C8CF9CC5E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00D00-6D03-4260-99AE-EB5023E45D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34C15-D16F-4A23-972E-A7D8ED742F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150AB-7FD1-49EA-8C95-E7E153D6B3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3C867-66F6-4B42-89E8-5DF077F6C2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7D128-9BD1-4348-BC3D-5127E213EF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55CCC-CA10-44B9-967A-CE1BCF0706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DC895-5539-4101-BD57-A4FA59807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83342-4A7F-4333-A406-7B004F2F2E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148" name="Picture 4" descr="A:\minispir.GIF"/>
          <p:cNvPicPr>
            <a:picLocks noChangeAspect="1" noChangeArrowheads="1"/>
          </p:cNvPicPr>
          <p:nvPr/>
        </p:nvPicPr>
        <p:blipFill>
          <a:blip r:embed="rId13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</p:spPr>
      </p:pic>
      <p:pic>
        <p:nvPicPr>
          <p:cNvPr id="6149" name="Picture 5" descr="A:\minispir.GIF"/>
          <p:cNvPicPr>
            <a:picLocks noChangeAspect="1" noChangeArrowheads="1"/>
          </p:cNvPicPr>
          <p:nvPr/>
        </p:nvPicPr>
        <p:blipFill>
          <a:blip r:embed="rId1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679776-99A3-4F03-8CD7-13FE98A23AA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5200" y="2895600"/>
            <a:ext cx="7721600" cy="1143000"/>
          </a:xfrm>
        </p:spPr>
        <p:txBody>
          <a:bodyPr/>
          <a:lstStyle/>
          <a:p>
            <a:r>
              <a:rPr lang="en-US" sz="7200" b="1">
                <a:latin typeface="Talking to the Moon" pitchFamily="2" charset="-18"/>
              </a:rPr>
              <a:t>So… what is a</a:t>
            </a:r>
            <a:br>
              <a:rPr lang="en-US" sz="7200" b="1">
                <a:latin typeface="Talking to the Moon" pitchFamily="2" charset="-18"/>
              </a:rPr>
            </a:br>
            <a:r>
              <a:rPr lang="en-US" sz="7200" b="1">
                <a:latin typeface="Arial Black" pitchFamily="34" charset="0"/>
              </a:rPr>
              <a:t>Tragic Hero</a:t>
            </a:r>
            <a:r>
              <a:rPr lang="en-US" sz="7200" b="1">
                <a:latin typeface="Talking to the Moon" pitchFamily="2" charset="-18"/>
              </a:rPr>
              <a:t/>
            </a:r>
            <a:br>
              <a:rPr lang="en-US" sz="7200" b="1">
                <a:latin typeface="Talking to the Moon" pitchFamily="2" charset="-18"/>
              </a:rPr>
            </a:br>
            <a:r>
              <a:rPr lang="en-US" sz="7200" b="1">
                <a:latin typeface="Talking to the Moon" pitchFamily="2" charset="-18"/>
              </a:rPr>
              <a:t>anyway?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CATHARSIS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used in literature, catharsis is the </a:t>
            </a:r>
            <a:r>
              <a:rPr lang="en-US" dirty="0" err="1"/>
              <a:t>the</a:t>
            </a:r>
            <a:r>
              <a:rPr lang="en-US" dirty="0"/>
              <a:t> release of emotions such as pity, sadness, and fear through witnessing art. Catharsis involves the change of extreme emotion to lead to internal restoration and </a:t>
            </a:r>
            <a:r>
              <a:rPr lang="en-US" dirty="0" smtClean="0"/>
              <a:t>renewal.</a:t>
            </a:r>
          </a:p>
          <a:p>
            <a:r>
              <a:rPr lang="en-US" dirty="0" smtClean="0"/>
              <a:t>The </a:t>
            </a:r>
            <a:r>
              <a:rPr lang="en-US" dirty="0"/>
              <a:t>theory was that, through viewing tragedy, people learned to display emotions at a proper amount and lessen excessive outbursts of emotion in daily life.</a:t>
            </a:r>
          </a:p>
        </p:txBody>
      </p:sp>
    </p:spTree>
    <p:extLst>
      <p:ext uri="{BB962C8B-B14F-4D97-AF65-F5344CB8AC3E}">
        <p14:creationId xmlns:p14="http://schemas.microsoft.com/office/powerpoint/2010/main" val="277195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Glimpse of Restored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end of the tragedy must give some sort of hope of balance or peace. </a:t>
            </a:r>
          </a:p>
          <a:p>
            <a:r>
              <a:rPr lang="en-US" dirty="0" smtClean="0"/>
              <a:t>Even though terrible things have happened, something good will come out of the tragedy.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71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Tiger Woods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791200"/>
          </a:xfrm>
        </p:spPr>
        <p:txBody>
          <a:bodyPr/>
          <a:lstStyle/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Noble birth: he was loved, respected, and a great athlete</a:t>
            </a:r>
          </a:p>
          <a:p>
            <a:pPr lvl="1"/>
            <a:r>
              <a:rPr lang="en-US" sz="2600" dirty="0" smtClean="0"/>
              <a:t>Hamartia: Insatiable desire for other women</a:t>
            </a:r>
          </a:p>
          <a:p>
            <a:pPr lvl="1"/>
            <a:r>
              <a:rPr lang="en-US" sz="2600" dirty="0" err="1" smtClean="0"/>
              <a:t>Peripetea</a:t>
            </a:r>
            <a:r>
              <a:rPr lang="en-US" sz="2600" dirty="0" smtClean="0"/>
              <a:t>: His cheating is found out and he is mocked in the news</a:t>
            </a:r>
          </a:p>
          <a:p>
            <a:pPr lvl="1"/>
            <a:r>
              <a:rPr lang="en-US" sz="2600" dirty="0" smtClean="0"/>
              <a:t>Wounded: He lost his sponsorships, he was no longer respected by the people</a:t>
            </a:r>
          </a:p>
          <a:p>
            <a:pPr lvl="1"/>
            <a:r>
              <a:rPr lang="en-US" sz="2600" dirty="0" smtClean="0"/>
              <a:t>Suffering has meaning: relates to our belief that great people should live moral lives, problems with the ideas that athletes are role models.</a:t>
            </a:r>
          </a:p>
          <a:p>
            <a:pPr lvl="1"/>
            <a:r>
              <a:rPr lang="en-US" sz="2600" dirty="0" smtClean="0"/>
              <a:t>Catharsis: We feel satisfied when a hero falls and that justice was served. 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Bill Cosby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1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Cosby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0513" lvl="1"/>
            <a:r>
              <a:rPr lang="en-US" sz="2600" dirty="0"/>
              <a:t>Noble birth: he was </a:t>
            </a:r>
            <a:r>
              <a:rPr lang="en-US" sz="2600" dirty="0" smtClean="0"/>
              <a:t>a beloved actor</a:t>
            </a:r>
            <a:endParaRPr lang="en-US" sz="2600" dirty="0"/>
          </a:p>
          <a:p>
            <a:pPr marL="290513" lvl="1"/>
            <a:r>
              <a:rPr lang="en-US" sz="2600" dirty="0" smtClean="0"/>
              <a:t>Hamartia</a:t>
            </a:r>
            <a:r>
              <a:rPr lang="en-US" sz="2600" dirty="0"/>
              <a:t>: </a:t>
            </a:r>
            <a:r>
              <a:rPr lang="en-US" sz="2600" dirty="0" smtClean="0"/>
              <a:t>His desire for dominating women</a:t>
            </a:r>
            <a:endParaRPr lang="en-US" sz="2600" dirty="0"/>
          </a:p>
          <a:p>
            <a:pPr marL="290513" lvl="1"/>
            <a:r>
              <a:rPr lang="en-US" sz="2600" dirty="0" err="1"/>
              <a:t>Peripetea</a:t>
            </a:r>
            <a:r>
              <a:rPr lang="en-US" sz="2600" dirty="0"/>
              <a:t>: </a:t>
            </a:r>
            <a:r>
              <a:rPr lang="en-US" sz="2600" dirty="0" smtClean="0"/>
              <a:t>His wrongdoings are discovered and he is put on trial</a:t>
            </a:r>
            <a:endParaRPr lang="en-US" sz="2600" dirty="0"/>
          </a:p>
          <a:p>
            <a:pPr marL="290513" lvl="1"/>
            <a:r>
              <a:rPr lang="en-US" sz="2600" dirty="0"/>
              <a:t>Wounded: </a:t>
            </a:r>
            <a:r>
              <a:rPr lang="en-US" sz="2600" dirty="0" smtClean="0"/>
              <a:t>He was </a:t>
            </a:r>
            <a:r>
              <a:rPr lang="en-US" sz="2600" dirty="0"/>
              <a:t>no longer respected by the </a:t>
            </a:r>
            <a:r>
              <a:rPr lang="en-US" sz="2600" dirty="0" smtClean="0"/>
              <a:t>people and lost any reputation for acting </a:t>
            </a:r>
            <a:endParaRPr lang="en-US" sz="2600" dirty="0"/>
          </a:p>
          <a:p>
            <a:pPr marL="290513" lvl="1"/>
            <a:r>
              <a:rPr lang="en-US" sz="2600" dirty="0" smtClean="0"/>
              <a:t>Suffering has meaning: Makes us aware that just because someone plays a good person on TV doesn’t equate to morality in real life. </a:t>
            </a:r>
          </a:p>
          <a:p>
            <a:pPr marL="290513" lvl="1"/>
            <a:r>
              <a:rPr lang="en-US" sz="2600" dirty="0" smtClean="0"/>
              <a:t>Catharsis</a:t>
            </a:r>
            <a:r>
              <a:rPr lang="en-US" sz="2600" dirty="0"/>
              <a:t>: </a:t>
            </a:r>
            <a:r>
              <a:rPr lang="en-US" sz="2600" dirty="0" smtClean="0"/>
              <a:t>We can release our anger and frustration at the fallen hero, rather than in our own lives.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74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lking to the Moon" pitchFamily="2" charset="-18"/>
              </a:rPr>
              <a:t>Tragic Hero Background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219200" y="1676400"/>
            <a:ext cx="7467600" cy="512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“A man cannot become a hero until he can see the root of his own downfall.”</a:t>
            </a:r>
            <a:br>
              <a:rPr lang="en-US" sz="3600"/>
            </a:br>
            <a:r>
              <a:rPr lang="en-US" sz="3600"/>
              <a:t>					-Aristotle</a:t>
            </a:r>
          </a:p>
          <a:p>
            <a:pPr>
              <a:spcBef>
                <a:spcPct val="50000"/>
              </a:spcBef>
            </a:pPr>
            <a:endParaRPr lang="en-US" sz="3600"/>
          </a:p>
          <a:p>
            <a:pPr algn="ctr">
              <a:spcBef>
                <a:spcPct val="50000"/>
              </a:spcBef>
            </a:pPr>
            <a:r>
              <a:rPr lang="en-US" sz="2800"/>
              <a:t>The tragic hero is a man of noble stature. He is not an ordinary man, but a man with outstanding quality and greatness about him. His own destruction is for a greater cause or principle.</a:t>
            </a:r>
          </a:p>
          <a:p>
            <a:pPr>
              <a:spcBef>
                <a:spcPct val="50000"/>
              </a:spcBef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5200" y="2743200"/>
            <a:ext cx="7721600" cy="1143000"/>
          </a:xfrm>
        </p:spPr>
        <p:txBody>
          <a:bodyPr/>
          <a:lstStyle/>
          <a:p>
            <a:r>
              <a:rPr lang="en-US" sz="6000" b="1">
                <a:latin typeface="Talking to the Moon" pitchFamily="2" charset="-18"/>
              </a:rPr>
              <a:t>Characteristics of a Tragic Hero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alking to the Moon" pitchFamily="2" charset="-18"/>
              </a:rPr>
              <a:t>Born of Noble Birth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96200" cy="4114800"/>
          </a:xfrm>
        </p:spPr>
        <p:txBody>
          <a:bodyPr/>
          <a:lstStyle/>
          <a:p>
            <a:r>
              <a:rPr lang="en-US"/>
              <a:t>Typically a king or member of the royal family</a:t>
            </a:r>
          </a:p>
          <a:p>
            <a:r>
              <a:rPr lang="en-US"/>
              <a:t>Someone that normal people would “look up to” or admire – has outstanding qualities</a:t>
            </a:r>
          </a:p>
          <a:p>
            <a:pPr>
              <a:buFontTx/>
              <a:buNone/>
            </a:pPr>
            <a:endParaRPr lang="en-US"/>
          </a:p>
        </p:txBody>
      </p:sp>
      <p:pic>
        <p:nvPicPr>
          <p:cNvPr id="8196" name="Picture 4" descr="http://t1.gstatic.com/images?q=tbn:ANd9GcR78g8pA8mm1Wsi9gzNog7hSWDdwk08rLL98hvK_5ehHk99ap1wJ0FV5PUijw"/>
          <p:cNvPicPr>
            <a:picLocks noChangeAspect="1" noChangeArrowheads="1"/>
          </p:cNvPicPr>
          <p:nvPr/>
        </p:nvPicPr>
        <p:blipFill>
          <a:blip r:embed="rId3" cstate="print"/>
          <a:srcRect t="5634"/>
          <a:stretch>
            <a:fillRect/>
          </a:stretch>
        </p:blipFill>
        <p:spPr bwMode="auto">
          <a:xfrm>
            <a:off x="3768725" y="4038600"/>
            <a:ext cx="2174875" cy="2552700"/>
          </a:xfrm>
          <a:prstGeom prst="rect">
            <a:avLst/>
          </a:prstGeom>
          <a:noFill/>
        </p:spPr>
      </p:pic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600200" y="4572000"/>
          <a:ext cx="17526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Bitmap Image" r:id="rId4" imgW="1085714" imgH="1085714" progId="PBrush">
                  <p:embed/>
                </p:oleObj>
              </mc:Choice>
              <mc:Fallback>
                <p:oleObj name="Bitmap Image" r:id="rId4" imgW="1085714" imgH="1085714" progId="PBrush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572000"/>
                        <a:ext cx="17526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6324600" y="4562475"/>
          <a:ext cx="1828800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Bitmap Image" r:id="rId6" imgW="1114581" imgH="1085714" progId="PBrush">
                  <p:embed/>
                </p:oleObj>
              </mc:Choice>
              <mc:Fallback>
                <p:oleObj name="Bitmap Image" r:id="rId6" imgW="1114581" imgH="1085714" progId="PBrush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562475"/>
                        <a:ext cx="1828800" cy="178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Also called the </a:t>
            </a:r>
            <a:r>
              <a:rPr lang="en-US" i="1"/>
              <a:t>Hamartia</a:t>
            </a:r>
          </a:p>
          <a:p>
            <a:r>
              <a:rPr lang="en-US"/>
              <a:t>Traditional fatal flaw is </a:t>
            </a:r>
            <a:r>
              <a:rPr lang="en-US" i="1"/>
              <a:t>hubris</a:t>
            </a:r>
            <a:r>
              <a:rPr lang="en-US"/>
              <a:t>, or excessive pride</a:t>
            </a:r>
          </a:p>
          <a:p>
            <a:r>
              <a:rPr lang="en-US"/>
              <a:t>Flaw ultimately leads to hero’s downfall, often death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219200" y="5334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Talking to the Moon" pitchFamily="2" charset="-18"/>
              </a:rPr>
              <a:t>Possesses a Fatal Flaw</a:t>
            </a:r>
          </a:p>
        </p:txBody>
      </p:sp>
      <p:pic>
        <p:nvPicPr>
          <p:cNvPr id="9224" name="Picture 8" descr="http://a.espncdn.com/photo/2010/0125/pg2_tmgtop1_5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2913" y="4144963"/>
            <a:ext cx="4281487" cy="2408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20000" cy="4800600"/>
          </a:xfrm>
        </p:spPr>
        <p:txBody>
          <a:bodyPr/>
          <a:lstStyle/>
          <a:p>
            <a:r>
              <a:rPr lang="en-US"/>
              <a:t>First enjoys privileged life (remember noble birth!)</a:t>
            </a:r>
          </a:p>
          <a:p>
            <a:r>
              <a:rPr lang="en-US"/>
              <a:t>Flaw causes a reversal of fortune called the </a:t>
            </a:r>
            <a:r>
              <a:rPr lang="en-US" i="1"/>
              <a:t>Peripeteia</a:t>
            </a:r>
          </a:p>
          <a:p>
            <a:r>
              <a:rPr lang="en-US"/>
              <a:t>Ultimate fate is a </a:t>
            </a:r>
            <a:br>
              <a:rPr lang="en-US"/>
            </a:br>
            <a:r>
              <a:rPr lang="en-US"/>
              <a:t>downfall, often death</a:t>
            </a:r>
          </a:p>
          <a:p>
            <a:r>
              <a:rPr lang="en-US"/>
              <a:t>Downfall seems more</a:t>
            </a:r>
            <a:br>
              <a:rPr lang="en-US"/>
            </a:br>
            <a:r>
              <a:rPr lang="en-US"/>
              <a:t>impressive due to fall</a:t>
            </a:r>
            <a:br>
              <a:rPr lang="en-US"/>
            </a:br>
            <a:r>
              <a:rPr lang="en-US"/>
              <a:t>from noble position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219200" y="5334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Talking to the Moon" pitchFamily="2" charset="-18"/>
              </a:rPr>
              <a:t>Fate is controlled by flaw</a:t>
            </a:r>
          </a:p>
        </p:txBody>
      </p:sp>
      <p:sp>
        <p:nvSpPr>
          <p:cNvPr id="10246" name="AutoShape 6" descr="http://whatsnextgod.files.wordpress.com/2009/12/art-sd_fate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10248" name="Picture 8" descr="http://whatsnextgod.files.wordpress.com/2009/12/art-sd_f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810000"/>
            <a:ext cx="3048000" cy="2262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6" name="Picture 8" descr="http://www.jasonyounglive.com/wp-content/uploads/2011/05/Selling-Pain-No-Pain-No-G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886200"/>
            <a:ext cx="2743200" cy="2528888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286000"/>
            <a:ext cx="7620000" cy="4114800"/>
          </a:xfrm>
        </p:spPr>
        <p:txBody>
          <a:bodyPr/>
          <a:lstStyle/>
          <a:p>
            <a:r>
              <a:rPr lang="en-US" dirty="0"/>
              <a:t>May be injured, or may suffer losses of family or fortune</a:t>
            </a:r>
          </a:p>
          <a:p>
            <a:endParaRPr lang="en-US" dirty="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219200" y="5334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dirty="0">
                <a:solidFill>
                  <a:schemeClr val="tx2"/>
                </a:solidFill>
                <a:latin typeface="Talking to the Moon" pitchFamily="2" charset="-18"/>
              </a:rPr>
              <a:t>Must be physically or spiritually wounded by experiences</a:t>
            </a:r>
          </a:p>
        </p:txBody>
      </p:sp>
      <p:pic>
        <p:nvPicPr>
          <p:cNvPr id="17414" name="Picture 6" descr="http://t3.gstatic.com/images?q=tbn:ANd9GcRXijU3N_dIe2LkcCnvGQRXMKM8um__FZl-lDiwp6EJJBGwdKlxTArY_Td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4343400"/>
            <a:ext cx="2514600" cy="1541462"/>
          </a:xfrm>
          <a:prstGeom prst="rect">
            <a:avLst/>
          </a:prstGeom>
          <a:noFill/>
        </p:spPr>
      </p:pic>
      <p:pic>
        <p:nvPicPr>
          <p:cNvPr id="17417" name="Picture 9" descr="http://t3.gstatic.com/images?q=tbn:ANd9GcRXijU3N_dIe2LkcCnvGQRXMKM8um__FZl-lDiwp6EJJBGwdKlxTArY_Td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5486400"/>
            <a:ext cx="2514600" cy="1541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3800" y="1981200"/>
            <a:ext cx="4953000" cy="4114800"/>
          </a:xfrm>
        </p:spPr>
        <p:txBody>
          <a:bodyPr/>
          <a:lstStyle/>
          <a:p>
            <a:r>
              <a:rPr lang="en-US"/>
              <a:t>Downfall or death is usually seen as a waste of human potential</a:t>
            </a:r>
          </a:p>
          <a:p>
            <a:r>
              <a:rPr lang="en-US"/>
              <a:t>Suffering always has greater meaning, often related to the flaw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0668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300" dirty="0" smtClean="0">
                <a:solidFill>
                  <a:schemeClr val="tx2"/>
                </a:solidFill>
                <a:latin typeface="Talking to the Moon" pitchFamily="2" charset="-18"/>
              </a:rPr>
              <a:t>Suffering has meaning</a:t>
            </a:r>
            <a:endParaRPr lang="en-US" sz="4300" dirty="0">
              <a:solidFill>
                <a:schemeClr val="tx2"/>
              </a:solidFill>
              <a:latin typeface="Talking to the Moon" pitchFamily="2" charset="-18"/>
            </a:endParaRPr>
          </a:p>
        </p:txBody>
      </p:sp>
      <p:pic>
        <p:nvPicPr>
          <p:cNvPr id="11270" name="Picture 6" descr="http://www.thenakedpastor.com/wp-content/uploads/suffering.jpg"/>
          <p:cNvPicPr>
            <a:picLocks noChangeAspect="1" noChangeArrowheads="1"/>
          </p:cNvPicPr>
          <p:nvPr/>
        </p:nvPicPr>
        <p:blipFill>
          <a:blip r:embed="rId2" cstate="print"/>
          <a:srcRect l="53137"/>
          <a:stretch>
            <a:fillRect/>
          </a:stretch>
        </p:blipFill>
        <p:spPr bwMode="auto">
          <a:xfrm>
            <a:off x="1295400" y="2111375"/>
            <a:ext cx="2276475" cy="3222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http://speakingaboutpresenting.com/wp-content/uploads/2009/04/audience1-400x30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72" t="33333" r="7285"/>
          <a:stretch>
            <a:fillRect/>
          </a:stretch>
        </p:blipFill>
        <p:spPr bwMode="auto">
          <a:xfrm>
            <a:off x="609600" y="4024313"/>
            <a:ext cx="5334000" cy="2681287"/>
          </a:xfrm>
          <a:prstGeom prst="rect">
            <a:avLst/>
          </a:prstGeom>
          <a:noFill/>
        </p:spPr>
      </p:pic>
      <p:pic>
        <p:nvPicPr>
          <p:cNvPr id="15367" name="Picture 7" descr="http://speakingaboutpresenting.com/wp-content/uploads/2009/04/audience1-400x30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64" t="33333" r="29250"/>
          <a:stretch>
            <a:fillRect/>
          </a:stretch>
        </p:blipFill>
        <p:spPr bwMode="auto">
          <a:xfrm>
            <a:off x="4800600" y="4024313"/>
            <a:ext cx="4038600" cy="2681287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Audience feels pity for hero because flaw is not his fault, so downfall seems undeserved</a:t>
            </a:r>
          </a:p>
          <a:p>
            <a:r>
              <a:rPr lang="en-US"/>
              <a:t>Audience feels fear because they can identify with hero’s thoughts and actions </a:t>
            </a:r>
          </a:p>
          <a:p>
            <a:pPr lvl="2">
              <a:buFontTx/>
              <a:buNone/>
            </a:pPr>
            <a:endParaRPr lang="en-US" sz="1600" b="1"/>
          </a:p>
          <a:p>
            <a:pPr lvl="2">
              <a:buFontTx/>
              <a:buNone/>
            </a:pPr>
            <a:r>
              <a:rPr lang="en-US" b="1"/>
              <a:t>     “Wait…this could happen to me!”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219200" y="5334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Talking to the Moon" pitchFamily="2" charset="-18"/>
              </a:rPr>
              <a:t>Downfall arouses pity or fear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10077</TotalTime>
  <Words>562</Words>
  <Application>Microsoft Office PowerPoint</Application>
  <PresentationFormat>On-screen Show (4:3)</PresentationFormat>
  <Paragraphs>60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 Black</vt:lpstr>
      <vt:lpstr>Talking to the Moon</vt:lpstr>
      <vt:lpstr>Times New Roman</vt:lpstr>
      <vt:lpstr>Notebook</vt:lpstr>
      <vt:lpstr>Bitmap Image</vt:lpstr>
      <vt:lpstr>So… what is a Tragic Hero anyway?</vt:lpstr>
      <vt:lpstr>Tragic Hero Background</vt:lpstr>
      <vt:lpstr>Characteristics of a Tragic Hero</vt:lpstr>
      <vt:lpstr>Born of Noble Birth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CATHARSIS</vt:lpstr>
      <vt:lpstr>Glimpse of Restored Balance</vt:lpstr>
      <vt:lpstr>Tiger Woods</vt:lpstr>
      <vt:lpstr>Bill Cosby</vt:lpstr>
      <vt:lpstr>Bill Cosby</vt:lpstr>
    </vt:vector>
  </TitlesOfParts>
  <Company>Pennsbury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Tragic hero traits</dc:title>
  <dc:creator>Teacher</dc:creator>
  <cp:lastModifiedBy>Meghan Shields</cp:lastModifiedBy>
  <cp:revision>27</cp:revision>
  <dcterms:created xsi:type="dcterms:W3CDTF">2011-12-13T15:26:09Z</dcterms:created>
  <dcterms:modified xsi:type="dcterms:W3CDTF">2016-04-04T19:23:33Z</dcterms:modified>
</cp:coreProperties>
</file>