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0" autoAdjust="0"/>
    <p:restoredTop sz="94660"/>
  </p:normalViewPr>
  <p:slideViewPr>
    <p:cSldViewPr snapToGrid="0">
      <p:cViewPr>
        <p:scale>
          <a:sx n="83" d="100"/>
          <a:sy n="83" d="100"/>
        </p:scale>
        <p:origin x="38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2/12/2018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2/12/2018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2/12/2018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41667-879E-429D-97F1-742DDE755FA2}"/>
              </a:ext>
            </a:extLst>
          </p:cNvPr>
          <p:cNvSpPr>
            <a:spLocks noGrp="1"/>
          </p:cNvSpPr>
          <p:nvPr>
            <p:ph type="ctrTitle"/>
          </p:nvPr>
        </p:nvSpPr>
        <p:spPr/>
        <p:txBody>
          <a:bodyPr/>
          <a:lstStyle/>
          <a:p>
            <a:r>
              <a:rPr lang="en-US" dirty="0"/>
              <a:t>Diagnostic essay </a:t>
            </a:r>
          </a:p>
        </p:txBody>
      </p:sp>
      <p:sp>
        <p:nvSpPr>
          <p:cNvPr id="3" name="Subtitle 2">
            <a:extLst>
              <a:ext uri="{FF2B5EF4-FFF2-40B4-BE49-F238E27FC236}">
                <a16:creationId xmlns:a16="http://schemas.microsoft.com/office/drawing/2014/main" id="{C843A157-C135-431A-A258-093D1612CD26}"/>
              </a:ext>
            </a:extLst>
          </p:cNvPr>
          <p:cNvSpPr>
            <a:spLocks noGrp="1"/>
          </p:cNvSpPr>
          <p:nvPr>
            <p:ph type="subTitle" idx="1"/>
          </p:nvPr>
        </p:nvSpPr>
        <p:spPr/>
        <p:txBody>
          <a:bodyPr/>
          <a:lstStyle/>
          <a:p>
            <a:r>
              <a:rPr lang="en-US" dirty="0"/>
              <a:t>review</a:t>
            </a:r>
          </a:p>
        </p:txBody>
      </p:sp>
    </p:spTree>
    <p:extLst>
      <p:ext uri="{BB962C8B-B14F-4D97-AF65-F5344CB8AC3E}">
        <p14:creationId xmlns:p14="http://schemas.microsoft.com/office/powerpoint/2010/main" val="1301413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9B073-F616-4A9D-AFFA-33FB20DA07F1}"/>
              </a:ext>
            </a:extLst>
          </p:cNvPr>
          <p:cNvSpPr>
            <a:spLocks noGrp="1"/>
          </p:cNvSpPr>
          <p:nvPr>
            <p:ph type="title"/>
          </p:nvPr>
        </p:nvSpPr>
        <p:spPr/>
        <p:txBody>
          <a:bodyPr/>
          <a:lstStyle/>
          <a:p>
            <a:r>
              <a:rPr lang="en-US" dirty="0"/>
              <a:t>Consider the prompt</a:t>
            </a:r>
          </a:p>
        </p:txBody>
      </p:sp>
      <p:sp>
        <p:nvSpPr>
          <p:cNvPr id="3" name="Content Placeholder 2">
            <a:extLst>
              <a:ext uri="{FF2B5EF4-FFF2-40B4-BE49-F238E27FC236}">
                <a16:creationId xmlns:a16="http://schemas.microsoft.com/office/drawing/2014/main" id="{FF4AED30-8D2A-475F-BB2A-3ABBA8A2F24A}"/>
              </a:ext>
            </a:extLst>
          </p:cNvPr>
          <p:cNvSpPr>
            <a:spLocks noGrp="1"/>
          </p:cNvSpPr>
          <p:nvPr>
            <p:ph idx="1"/>
          </p:nvPr>
        </p:nvSpPr>
        <p:spPr/>
        <p:txBody>
          <a:bodyPr/>
          <a:lstStyle/>
          <a:p>
            <a:r>
              <a:rPr lang="en-US" dirty="0"/>
              <a:t>Read the following passage from Shakespeare’s </a:t>
            </a:r>
            <a:r>
              <a:rPr lang="en-US" i="1" dirty="0"/>
              <a:t>Richard II</a:t>
            </a:r>
            <a:r>
              <a:rPr lang="en-US" dirty="0"/>
              <a:t>, in which the Queen eavesdrops on a conversation between two commoners. Then, in a well-organized essay, discuss what she learns about the present state of the king, and how the figurative language of the piece dramatizes the king’s situation. </a:t>
            </a:r>
          </a:p>
          <a:p>
            <a:endParaRPr lang="en-US" dirty="0"/>
          </a:p>
          <a:p>
            <a:r>
              <a:rPr lang="en-US" dirty="0"/>
              <a:t>Identify what the prompt is asking you to write about. </a:t>
            </a:r>
          </a:p>
        </p:txBody>
      </p:sp>
    </p:spTree>
    <p:extLst>
      <p:ext uri="{BB962C8B-B14F-4D97-AF65-F5344CB8AC3E}">
        <p14:creationId xmlns:p14="http://schemas.microsoft.com/office/powerpoint/2010/main" val="1741108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D8ACF-D74A-4CB6-BAEE-FC8C44B379BF}"/>
              </a:ext>
            </a:extLst>
          </p:cNvPr>
          <p:cNvSpPr>
            <a:spLocks noGrp="1"/>
          </p:cNvSpPr>
          <p:nvPr>
            <p:ph type="title"/>
          </p:nvPr>
        </p:nvSpPr>
        <p:spPr/>
        <p:txBody>
          <a:bodyPr/>
          <a:lstStyle/>
          <a:p>
            <a:r>
              <a:rPr lang="en-US" dirty="0"/>
              <a:t>Consider the prompt</a:t>
            </a:r>
          </a:p>
        </p:txBody>
      </p:sp>
      <p:sp>
        <p:nvSpPr>
          <p:cNvPr id="3" name="Content Placeholder 2">
            <a:extLst>
              <a:ext uri="{FF2B5EF4-FFF2-40B4-BE49-F238E27FC236}">
                <a16:creationId xmlns:a16="http://schemas.microsoft.com/office/drawing/2014/main" id="{F3CEB3E2-D019-455F-9EAF-2BF81E01D3E0}"/>
              </a:ext>
            </a:extLst>
          </p:cNvPr>
          <p:cNvSpPr>
            <a:spLocks noGrp="1"/>
          </p:cNvSpPr>
          <p:nvPr>
            <p:ph idx="1"/>
          </p:nvPr>
        </p:nvSpPr>
        <p:spPr/>
        <p:txBody>
          <a:bodyPr/>
          <a:lstStyle/>
          <a:p>
            <a:r>
              <a:rPr lang="en-US" dirty="0"/>
              <a:t>Read the following passage from Shakespeare’s </a:t>
            </a:r>
            <a:r>
              <a:rPr lang="en-US" i="1" dirty="0"/>
              <a:t>Richard II</a:t>
            </a:r>
            <a:r>
              <a:rPr lang="en-US" dirty="0"/>
              <a:t>, in which the Queen eavesdrops on a conversation between two commoners. Then, in a well-organized essay, discuss what she learns about the </a:t>
            </a:r>
            <a:r>
              <a:rPr lang="en-US" b="1" dirty="0"/>
              <a:t>present state of the king,</a:t>
            </a:r>
            <a:r>
              <a:rPr lang="en-US" dirty="0"/>
              <a:t> and </a:t>
            </a:r>
            <a:r>
              <a:rPr lang="en-US" b="1" dirty="0"/>
              <a:t>how the figurative language of the piece dramatizes the king’s situation. </a:t>
            </a:r>
          </a:p>
          <a:p>
            <a:endParaRPr lang="en-US" b="1" dirty="0"/>
          </a:p>
          <a:p>
            <a:r>
              <a:rPr lang="en-US" b="1" dirty="0"/>
              <a:t>So, the first thing you need to figure out is what the king’s situation is. </a:t>
            </a:r>
          </a:p>
          <a:p>
            <a:r>
              <a:rPr lang="en-US" dirty="0"/>
              <a:t>Read through the passage to find as much detail about his situation as possible. </a:t>
            </a:r>
          </a:p>
          <a:p>
            <a:pPr marL="0" indent="0">
              <a:buNone/>
            </a:pPr>
            <a:endParaRPr lang="en-US" dirty="0"/>
          </a:p>
        </p:txBody>
      </p:sp>
    </p:spTree>
    <p:extLst>
      <p:ext uri="{BB962C8B-B14F-4D97-AF65-F5344CB8AC3E}">
        <p14:creationId xmlns:p14="http://schemas.microsoft.com/office/powerpoint/2010/main" val="808645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2688C-242F-446D-9249-3D2DB530AC62}"/>
              </a:ext>
            </a:extLst>
          </p:cNvPr>
          <p:cNvSpPr>
            <a:spLocks noGrp="1"/>
          </p:cNvSpPr>
          <p:nvPr>
            <p:ph type="title"/>
          </p:nvPr>
        </p:nvSpPr>
        <p:spPr/>
        <p:txBody>
          <a:bodyPr/>
          <a:lstStyle/>
          <a:p>
            <a:r>
              <a:rPr lang="en-US" dirty="0"/>
              <a:t>The King’s situation</a:t>
            </a:r>
          </a:p>
        </p:txBody>
      </p:sp>
      <p:sp>
        <p:nvSpPr>
          <p:cNvPr id="3" name="Content Placeholder 2">
            <a:extLst>
              <a:ext uri="{FF2B5EF4-FFF2-40B4-BE49-F238E27FC236}">
                <a16:creationId xmlns:a16="http://schemas.microsoft.com/office/drawing/2014/main" id="{1F678428-00CA-4BDF-8AED-B398F585F979}"/>
              </a:ext>
            </a:extLst>
          </p:cNvPr>
          <p:cNvSpPr>
            <a:spLocks noGrp="1"/>
          </p:cNvSpPr>
          <p:nvPr>
            <p:ph idx="1"/>
          </p:nvPr>
        </p:nvSpPr>
        <p:spPr/>
        <p:txBody>
          <a:bodyPr/>
          <a:lstStyle/>
          <a:p>
            <a:r>
              <a:rPr lang="en-US" sz="2400" dirty="0"/>
              <a:t>He has been captured by Bolingbroke, his men have been killed, and is depressed. </a:t>
            </a:r>
          </a:p>
          <a:p>
            <a:endParaRPr lang="en-US" sz="2400" dirty="0"/>
          </a:p>
          <a:p>
            <a:r>
              <a:rPr lang="en-US" sz="2400" dirty="0"/>
              <a:t>WHY has he been captured? That is also a part of his situation and can lead us to theme. </a:t>
            </a:r>
          </a:p>
          <a:p>
            <a:endParaRPr lang="en-US" dirty="0"/>
          </a:p>
        </p:txBody>
      </p:sp>
    </p:spTree>
    <p:extLst>
      <p:ext uri="{BB962C8B-B14F-4D97-AF65-F5344CB8AC3E}">
        <p14:creationId xmlns:p14="http://schemas.microsoft.com/office/powerpoint/2010/main" val="818752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F6978-C9B9-4669-928D-CD197634F4C0}"/>
              </a:ext>
            </a:extLst>
          </p:cNvPr>
          <p:cNvSpPr>
            <a:spLocks noGrp="1"/>
          </p:cNvSpPr>
          <p:nvPr>
            <p:ph type="title"/>
          </p:nvPr>
        </p:nvSpPr>
        <p:spPr/>
        <p:txBody>
          <a:bodyPr/>
          <a:lstStyle/>
          <a:p>
            <a:r>
              <a:rPr lang="en-US" dirty="0"/>
              <a:t>The King’s capture</a:t>
            </a:r>
          </a:p>
        </p:txBody>
      </p:sp>
      <p:sp>
        <p:nvSpPr>
          <p:cNvPr id="3" name="Content Placeholder 2">
            <a:extLst>
              <a:ext uri="{FF2B5EF4-FFF2-40B4-BE49-F238E27FC236}">
                <a16:creationId xmlns:a16="http://schemas.microsoft.com/office/drawing/2014/main" id="{D988FA72-533E-4B7F-BE8A-46E2BC94F221}"/>
              </a:ext>
            </a:extLst>
          </p:cNvPr>
          <p:cNvSpPr>
            <a:spLocks noGrp="1"/>
          </p:cNvSpPr>
          <p:nvPr>
            <p:ph idx="1"/>
          </p:nvPr>
        </p:nvSpPr>
        <p:spPr/>
        <p:txBody>
          <a:bodyPr/>
          <a:lstStyle/>
          <a:p>
            <a:r>
              <a:rPr lang="en-US" dirty="0"/>
              <a:t>He has been negligent. He has allowed the men under him to do whatever they want, so he has no power over them or the kingdom anymore. </a:t>
            </a:r>
          </a:p>
          <a:p>
            <a:endParaRPr lang="en-US" dirty="0"/>
          </a:p>
          <a:p>
            <a:r>
              <a:rPr lang="en-US" dirty="0"/>
              <a:t>He has been weighed down by those that he helped bring to power, and he has played favorites. </a:t>
            </a:r>
          </a:p>
          <a:p>
            <a:endParaRPr lang="en-US" dirty="0"/>
          </a:p>
          <a:p>
            <a:r>
              <a:rPr lang="en-US" dirty="0"/>
              <a:t>Where do you see this in the passage? How can you figure this out?</a:t>
            </a:r>
          </a:p>
        </p:txBody>
      </p:sp>
    </p:spTree>
    <p:extLst>
      <p:ext uri="{BB962C8B-B14F-4D97-AF65-F5344CB8AC3E}">
        <p14:creationId xmlns:p14="http://schemas.microsoft.com/office/powerpoint/2010/main" val="935132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53911-AA57-4FEC-9351-9B6191A44DC7}"/>
              </a:ext>
            </a:extLst>
          </p:cNvPr>
          <p:cNvSpPr>
            <a:spLocks noGrp="1"/>
          </p:cNvSpPr>
          <p:nvPr>
            <p:ph type="title"/>
          </p:nvPr>
        </p:nvSpPr>
        <p:spPr/>
        <p:txBody>
          <a:bodyPr/>
          <a:lstStyle/>
          <a:p>
            <a:r>
              <a:rPr lang="en-US" dirty="0"/>
              <a:t>Figurative language</a:t>
            </a:r>
          </a:p>
        </p:txBody>
      </p:sp>
      <p:sp>
        <p:nvSpPr>
          <p:cNvPr id="3" name="Content Placeholder 2">
            <a:extLst>
              <a:ext uri="{FF2B5EF4-FFF2-40B4-BE49-F238E27FC236}">
                <a16:creationId xmlns:a16="http://schemas.microsoft.com/office/drawing/2014/main" id="{639284DB-6E3B-4F8F-B59C-66FA9B709B95}"/>
              </a:ext>
            </a:extLst>
          </p:cNvPr>
          <p:cNvSpPr>
            <a:spLocks noGrp="1"/>
          </p:cNvSpPr>
          <p:nvPr>
            <p:ph idx="1"/>
          </p:nvPr>
        </p:nvSpPr>
        <p:spPr/>
        <p:txBody>
          <a:bodyPr>
            <a:normAutofit lnSpcReduction="10000"/>
          </a:bodyPr>
          <a:lstStyle/>
          <a:p>
            <a:r>
              <a:rPr lang="en-US" dirty="0"/>
              <a:t>What is the most obvious figurative language that is used here? </a:t>
            </a:r>
          </a:p>
          <a:p>
            <a:pPr lvl="1"/>
            <a:r>
              <a:rPr lang="en-US" dirty="0"/>
              <a:t>GARDEN METAPHOR</a:t>
            </a:r>
          </a:p>
          <a:p>
            <a:pPr lvl="1"/>
            <a:r>
              <a:rPr lang="en-US" dirty="0"/>
              <a:t>Without this metaphor, we would not have figured out what the king’s situation is. Therefore, this needs to be addressed in your essay. </a:t>
            </a:r>
          </a:p>
          <a:p>
            <a:r>
              <a:rPr lang="en-US" dirty="0"/>
              <a:t>Are there other options for figurative language? OF COURSE. In fact, you will want to mention more than one in your essay. However, if you don’t mention the garden metaphor, then you are missing the whole crux of the piece. </a:t>
            </a:r>
          </a:p>
          <a:p>
            <a:pPr lvl="1"/>
            <a:r>
              <a:rPr lang="en-US" dirty="0"/>
              <a:t>Most people seemed to be able to identify the metaphor, but were not able to identify how the pieces translated from the vehicle to the tenor. (the garden to the kingdom)</a:t>
            </a:r>
          </a:p>
        </p:txBody>
      </p:sp>
    </p:spTree>
    <p:extLst>
      <p:ext uri="{BB962C8B-B14F-4D97-AF65-F5344CB8AC3E}">
        <p14:creationId xmlns:p14="http://schemas.microsoft.com/office/powerpoint/2010/main" val="1383468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EE1B5-B1EC-44EF-8E94-A8A7EB626383}"/>
              </a:ext>
            </a:extLst>
          </p:cNvPr>
          <p:cNvSpPr>
            <a:spLocks noGrp="1"/>
          </p:cNvSpPr>
          <p:nvPr>
            <p:ph type="title"/>
          </p:nvPr>
        </p:nvSpPr>
        <p:spPr>
          <a:xfrm>
            <a:off x="1451579" y="804519"/>
            <a:ext cx="9603275" cy="774899"/>
          </a:xfrm>
        </p:spPr>
        <p:txBody>
          <a:bodyPr/>
          <a:lstStyle/>
          <a:p>
            <a:r>
              <a:rPr lang="en-US" dirty="0"/>
              <a:t>Thesis statement</a:t>
            </a:r>
          </a:p>
        </p:txBody>
      </p:sp>
      <p:sp>
        <p:nvSpPr>
          <p:cNvPr id="3" name="Content Placeholder 2">
            <a:extLst>
              <a:ext uri="{FF2B5EF4-FFF2-40B4-BE49-F238E27FC236}">
                <a16:creationId xmlns:a16="http://schemas.microsoft.com/office/drawing/2014/main" id="{063DD996-35C6-4519-8A4D-96842768A09B}"/>
              </a:ext>
            </a:extLst>
          </p:cNvPr>
          <p:cNvSpPr>
            <a:spLocks noGrp="1"/>
          </p:cNvSpPr>
          <p:nvPr>
            <p:ph idx="1"/>
          </p:nvPr>
        </p:nvSpPr>
        <p:spPr>
          <a:xfrm>
            <a:off x="1173018" y="2015732"/>
            <a:ext cx="10751127" cy="4412777"/>
          </a:xfrm>
        </p:spPr>
        <p:txBody>
          <a:bodyPr>
            <a:normAutofit/>
          </a:bodyPr>
          <a:lstStyle/>
          <a:p>
            <a:r>
              <a:rPr lang="en-US" dirty="0"/>
              <a:t>In (piece) by (author), (device or devices) are used to convey (meaning, in this case the king’s situation and potentially what can be learned from it). </a:t>
            </a:r>
          </a:p>
          <a:p>
            <a:endParaRPr lang="en-US" dirty="0"/>
          </a:p>
          <a:p>
            <a:r>
              <a:rPr lang="en-US" dirty="0"/>
              <a:t>In this excerpt from Shakespeare’s </a:t>
            </a:r>
            <a:r>
              <a:rPr lang="en-US" i="1" dirty="0"/>
              <a:t>Richard II, </a:t>
            </a:r>
            <a:r>
              <a:rPr lang="en-US" dirty="0"/>
              <a:t>an extended garden metaphor and a biblical allusion to the Garden of Eden are used to convey the king’s culpability in the chaotic state of the kingdom, as well as his impending doom. Overall, this passage suggests that a leader must be both caretaker to his kingdom and people as well as ruthless “executioner”(10). </a:t>
            </a:r>
          </a:p>
          <a:p>
            <a:endParaRPr lang="en-US" dirty="0"/>
          </a:p>
          <a:p>
            <a:r>
              <a:rPr lang="en-US" dirty="0"/>
              <a:t> Does it have all of the required pieces? </a:t>
            </a:r>
          </a:p>
          <a:p>
            <a:endParaRPr lang="en-US" dirty="0"/>
          </a:p>
        </p:txBody>
      </p:sp>
    </p:spTree>
    <p:extLst>
      <p:ext uri="{BB962C8B-B14F-4D97-AF65-F5344CB8AC3E}">
        <p14:creationId xmlns:p14="http://schemas.microsoft.com/office/powerpoint/2010/main" val="3005105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72D21-EA2A-41B3-9E75-D2E0BA92493D}"/>
              </a:ext>
            </a:extLst>
          </p:cNvPr>
          <p:cNvSpPr>
            <a:spLocks noGrp="1"/>
          </p:cNvSpPr>
          <p:nvPr>
            <p:ph type="title"/>
          </p:nvPr>
        </p:nvSpPr>
        <p:spPr/>
        <p:txBody>
          <a:bodyPr/>
          <a:lstStyle/>
          <a:p>
            <a:r>
              <a:rPr lang="en-US" dirty="0"/>
              <a:t>Read the example essay</a:t>
            </a:r>
          </a:p>
        </p:txBody>
      </p:sp>
      <p:sp>
        <p:nvSpPr>
          <p:cNvPr id="3" name="Content Placeholder 2">
            <a:extLst>
              <a:ext uri="{FF2B5EF4-FFF2-40B4-BE49-F238E27FC236}">
                <a16:creationId xmlns:a16="http://schemas.microsoft.com/office/drawing/2014/main" id="{4E56BFB7-0A04-4A90-9FCC-1187E53415BA}"/>
              </a:ext>
            </a:extLst>
          </p:cNvPr>
          <p:cNvSpPr>
            <a:spLocks noGrp="1"/>
          </p:cNvSpPr>
          <p:nvPr>
            <p:ph idx="1"/>
          </p:nvPr>
        </p:nvSpPr>
        <p:spPr/>
        <p:txBody>
          <a:bodyPr/>
          <a:lstStyle/>
          <a:p>
            <a:r>
              <a:rPr lang="en-US" dirty="0"/>
              <a:t>Consider, how does the author state a claim, and then work to prove it?</a:t>
            </a:r>
          </a:p>
          <a:p>
            <a:endParaRPr lang="en-US" dirty="0"/>
          </a:p>
          <a:p>
            <a:r>
              <a:rPr lang="en-US" dirty="0"/>
              <a:t>How are the paragraphs organized? Is there a clear connection between each idea?</a:t>
            </a:r>
          </a:p>
          <a:p>
            <a:endParaRPr lang="en-US" dirty="0"/>
          </a:p>
          <a:p>
            <a:r>
              <a:rPr lang="en-US" dirty="0"/>
              <a:t>How are quotes incorporated into the essay? Do they support the author’s argument and are they </a:t>
            </a:r>
            <a:r>
              <a:rPr lang="en-US"/>
              <a:t>well explained? </a:t>
            </a:r>
            <a:r>
              <a:rPr lang="en-US" dirty="0"/>
              <a:t>Are they woven into the argument, or plopped in?</a:t>
            </a:r>
          </a:p>
        </p:txBody>
      </p:sp>
    </p:spTree>
    <p:extLst>
      <p:ext uri="{BB962C8B-B14F-4D97-AF65-F5344CB8AC3E}">
        <p14:creationId xmlns:p14="http://schemas.microsoft.com/office/powerpoint/2010/main" val="189998514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35</TotalTime>
  <Words>576</Words>
  <Application>Microsoft Office PowerPoint</Application>
  <PresentationFormat>Widescreen</PresentationFormat>
  <Paragraphs>39</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Gill Sans MT</vt:lpstr>
      <vt:lpstr>Gallery</vt:lpstr>
      <vt:lpstr>Diagnostic essay </vt:lpstr>
      <vt:lpstr>Consider the prompt</vt:lpstr>
      <vt:lpstr>Consider the prompt</vt:lpstr>
      <vt:lpstr>The King’s situation</vt:lpstr>
      <vt:lpstr>The King’s capture</vt:lpstr>
      <vt:lpstr>Figurative language</vt:lpstr>
      <vt:lpstr>Thesis statement</vt:lpstr>
      <vt:lpstr>Read the example essay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Diagnostic essay</dc:title>
  <dc:creator>Meghan Sanders</dc:creator>
  <cp:lastModifiedBy>Meghan Sanders</cp:lastModifiedBy>
  <cp:revision>4</cp:revision>
  <dcterms:created xsi:type="dcterms:W3CDTF">2018-02-12T14:03:00Z</dcterms:created>
  <dcterms:modified xsi:type="dcterms:W3CDTF">2018-02-12T14:38:23Z</dcterms:modified>
</cp:coreProperties>
</file>