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p:scale>
          <a:sx n="45" d="100"/>
          <a:sy n="45" d="100"/>
        </p:scale>
        <p:origin x="5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han Sanders" userId="0e6f7f36633600ec" providerId="LiveId" clId="{E8150D64-9497-4117-9CFC-0C031A1E907A}"/>
    <pc:docChg chg="addSld modSld">
      <pc:chgData name="Meghan Sanders" userId="0e6f7f36633600ec" providerId="LiveId" clId="{E8150D64-9497-4117-9CFC-0C031A1E907A}" dt="2018-03-20T15:01:26.147" v="221" actId="20577"/>
      <pc:docMkLst>
        <pc:docMk/>
      </pc:docMkLst>
      <pc:sldChg chg="modSp add">
        <pc:chgData name="Meghan Sanders" userId="0e6f7f36633600ec" providerId="LiveId" clId="{E8150D64-9497-4117-9CFC-0C031A1E907A}" dt="2018-03-20T15:00:17.398" v="178" actId="20577"/>
        <pc:sldMkLst>
          <pc:docMk/>
          <pc:sldMk cId="593813645" sldId="271"/>
        </pc:sldMkLst>
        <pc:spChg chg="mod">
          <ac:chgData name="Meghan Sanders" userId="0e6f7f36633600ec" providerId="LiveId" clId="{E8150D64-9497-4117-9CFC-0C031A1E907A}" dt="2018-03-20T14:59:51.139" v="18"/>
          <ac:spMkLst>
            <pc:docMk/>
            <pc:sldMk cId="593813645" sldId="271"/>
            <ac:spMk id="2" creationId="{B7A38B7C-96D7-4C21-9B28-7B961B687F34}"/>
          </ac:spMkLst>
        </pc:spChg>
        <pc:spChg chg="mod">
          <ac:chgData name="Meghan Sanders" userId="0e6f7f36633600ec" providerId="LiveId" clId="{E8150D64-9497-4117-9CFC-0C031A1E907A}" dt="2018-03-20T15:00:17.398" v="178" actId="20577"/>
          <ac:spMkLst>
            <pc:docMk/>
            <pc:sldMk cId="593813645" sldId="271"/>
            <ac:spMk id="3" creationId="{415768AF-8608-4A38-A502-9708DDFB35C1}"/>
          </ac:spMkLst>
        </pc:spChg>
      </pc:sldChg>
      <pc:sldChg chg="modSp add">
        <pc:chgData name="Meghan Sanders" userId="0e6f7f36633600ec" providerId="LiveId" clId="{E8150D64-9497-4117-9CFC-0C031A1E907A}" dt="2018-03-20T15:01:26.147" v="221" actId="20577"/>
        <pc:sldMkLst>
          <pc:docMk/>
          <pc:sldMk cId="3419089968" sldId="272"/>
        </pc:sldMkLst>
        <pc:spChg chg="mod">
          <ac:chgData name="Meghan Sanders" userId="0e6f7f36633600ec" providerId="LiveId" clId="{E8150D64-9497-4117-9CFC-0C031A1E907A}" dt="2018-03-20T15:00:38.633" v="200"/>
          <ac:spMkLst>
            <pc:docMk/>
            <pc:sldMk cId="3419089968" sldId="272"/>
            <ac:spMk id="2" creationId="{1D9C06CC-ED5E-4E19-A25D-F49BA8DF856A}"/>
          </ac:spMkLst>
        </pc:spChg>
        <pc:spChg chg="mod">
          <ac:chgData name="Meghan Sanders" userId="0e6f7f36633600ec" providerId="LiveId" clId="{E8150D64-9497-4117-9CFC-0C031A1E907A}" dt="2018-03-20T15:01:26.147" v="221" actId="20577"/>
          <ac:spMkLst>
            <pc:docMk/>
            <pc:sldMk cId="3419089968" sldId="272"/>
            <ac:spMk id="3" creationId="{DC7D8CBF-45B6-48C9-8EF8-F42AB742C0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EEAC-4557-4647-846B-FA2B711BB1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D13C8E-6C02-479C-8980-FDA4698AC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30421C-D9FD-458A-88A1-D061CC3E22D7}"/>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5296AB0F-B6FD-4669-B007-82BF13363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3F6A16-9B7C-493E-BF4B-1E9FD33312BC}"/>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38681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4366-030A-4F4F-90FD-37FCE12DE0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3CDB5E-745B-4C90-9E5A-57315922EE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35F84-634C-4F81-921E-74657688931D}"/>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0E373732-E61E-4BAF-851C-5C8546DC4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B19C9-2158-4AB2-9ED7-0670101E5455}"/>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14263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85EF53-9E96-4AA9-A600-F047BD45AF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76D583-AB8E-469A-A256-1C952B3CD5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90E63-1963-4F90-9D5A-1FC9C445BFB5}"/>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84388D65-4956-49E9-9DDD-21A35A549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3DFA9-EC66-45B9-B176-D80E7FD163EF}"/>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327710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CED9-7BE1-48A9-8DE0-41E7EC36D4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99B44E-6EDE-4E7C-82F4-14306D5C44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6408A-56C2-4D62-9545-A20E1A775CB6}"/>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4A77FB28-7449-4725-8EB2-267DE2170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6DABC-99FA-4153-9A61-AE5D8DE19D9B}"/>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131233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F03C-C1D6-4DD8-B034-F4BB52F43D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168AB8-1BFE-433E-B32C-D795317F0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5F80DB-B0AD-427F-9E3F-AD8335F0DA8E}"/>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FC06364C-7B05-455B-B4EB-3358BA958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2A91C-A71F-4BD2-8DF5-F4A2B884CF47}"/>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60065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890B-7A55-4B9D-8007-EE7DCB1B93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8C4C1D-E66B-4F1A-ACD5-85299F5723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E0456E-D279-4B5D-8D65-11E93D8934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6F719-BF77-4AD3-82A2-C84C789E7979}"/>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6" name="Footer Placeholder 5">
            <a:extLst>
              <a:ext uri="{FF2B5EF4-FFF2-40B4-BE49-F238E27FC236}">
                <a16:creationId xmlns:a16="http://schemas.microsoft.com/office/drawing/2014/main" id="{8AC5932A-EB26-4136-9E52-F7547133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69FEBF-EC53-4E04-8A3F-87DBFAB72E0F}"/>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04347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DDB8-CC91-43C4-9A1D-DD71C3F2A6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8C54B7-6653-4BE9-9182-417F36EDFD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6D768F-02A6-42BC-A18D-0239C98012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06ECD-EEEE-4C57-9506-266DCAA8C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95E412-D1AA-4EEA-A4B8-F2ABB66C18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A75394-E72C-4A9D-BA35-A9344210803F}"/>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8" name="Footer Placeholder 7">
            <a:extLst>
              <a:ext uri="{FF2B5EF4-FFF2-40B4-BE49-F238E27FC236}">
                <a16:creationId xmlns:a16="http://schemas.microsoft.com/office/drawing/2014/main" id="{4096C50A-90DE-4FBF-9901-667E64737B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39F9FF-EA63-4BEA-A708-6017D8E56358}"/>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44602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31DB-D1CA-487D-B004-A97586DAAF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E50231-69A1-41E8-BC73-A8ACC1F4BC1A}"/>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4" name="Footer Placeholder 3">
            <a:extLst>
              <a:ext uri="{FF2B5EF4-FFF2-40B4-BE49-F238E27FC236}">
                <a16:creationId xmlns:a16="http://schemas.microsoft.com/office/drawing/2014/main" id="{C26C4A68-472D-4C0C-B0C2-7E900AD30B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5FEBD3-1913-4EAE-B92F-D887696074AE}"/>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84742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1FDC93-7511-4BA1-ADCF-7B7E927F7BF0}"/>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3" name="Footer Placeholder 2">
            <a:extLst>
              <a:ext uri="{FF2B5EF4-FFF2-40B4-BE49-F238E27FC236}">
                <a16:creationId xmlns:a16="http://schemas.microsoft.com/office/drawing/2014/main" id="{9B5839E7-9822-434C-93EB-8B0AF14707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67AD09-CCDB-47C9-B4CB-A424DDBE6ACD}"/>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400028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5540-FA1A-4025-B196-B2CE42544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C44482-9D4C-401D-AE06-959F9561B4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00B46-303F-4DB7-AF9F-F2F2C999E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D81EC2-5E8B-43B0-8467-F1F696035E0D}"/>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6" name="Footer Placeholder 5">
            <a:extLst>
              <a:ext uri="{FF2B5EF4-FFF2-40B4-BE49-F238E27FC236}">
                <a16:creationId xmlns:a16="http://schemas.microsoft.com/office/drawing/2014/main" id="{961F7A8F-DA96-428A-BD0D-0D07566F4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1217ED-AB2C-4512-B0E5-CD742837017C}"/>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222696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AE1A7-7C05-4939-8F94-C6734A764E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8F46A0-8EF2-47FB-A25E-FCB526C7F8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B578F5-4E82-4CB6-B83D-E5DE6D614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22E588-D074-44B2-9CF0-3AC09ED1810D}"/>
              </a:ext>
            </a:extLst>
          </p:cNvPr>
          <p:cNvSpPr>
            <a:spLocks noGrp="1"/>
          </p:cNvSpPr>
          <p:nvPr>
            <p:ph type="dt" sz="half" idx="10"/>
          </p:nvPr>
        </p:nvSpPr>
        <p:spPr/>
        <p:txBody>
          <a:bodyPr/>
          <a:lstStyle/>
          <a:p>
            <a:fld id="{AA503498-A7DE-460B-9095-42645A52742C}" type="datetimeFigureOut">
              <a:rPr lang="en-US" smtClean="0"/>
              <a:t>3/20/2018</a:t>
            </a:fld>
            <a:endParaRPr lang="en-US"/>
          </a:p>
        </p:txBody>
      </p:sp>
      <p:sp>
        <p:nvSpPr>
          <p:cNvPr id="6" name="Footer Placeholder 5">
            <a:extLst>
              <a:ext uri="{FF2B5EF4-FFF2-40B4-BE49-F238E27FC236}">
                <a16:creationId xmlns:a16="http://schemas.microsoft.com/office/drawing/2014/main" id="{643AB665-3B8E-4C0B-BDFF-C05499544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0E43B-FAE2-48F2-8C50-4CB1A5E2C93A}"/>
              </a:ext>
            </a:extLst>
          </p:cNvPr>
          <p:cNvSpPr>
            <a:spLocks noGrp="1"/>
          </p:cNvSpPr>
          <p:nvPr>
            <p:ph type="sldNum" sz="quarter" idx="12"/>
          </p:nvPr>
        </p:nvSpPr>
        <p:spPr/>
        <p:txBody>
          <a:bodyPr/>
          <a:lstStyle/>
          <a:p>
            <a:fld id="{56E723B6-3176-4B68-BECA-CBEFB72FBDC2}" type="slidenum">
              <a:rPr lang="en-US" smtClean="0"/>
              <a:t>‹#›</a:t>
            </a:fld>
            <a:endParaRPr lang="en-US"/>
          </a:p>
        </p:txBody>
      </p:sp>
    </p:spTree>
    <p:extLst>
      <p:ext uri="{BB962C8B-B14F-4D97-AF65-F5344CB8AC3E}">
        <p14:creationId xmlns:p14="http://schemas.microsoft.com/office/powerpoint/2010/main" val="55999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86DD07-8F42-41B1-B17E-C3CA29847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2AD2DA-AB30-4EAE-8711-377B097513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F100A-AE35-4726-B39D-1B147DE7E5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03498-A7DE-460B-9095-42645A52742C}" type="datetimeFigureOut">
              <a:rPr lang="en-US" smtClean="0"/>
              <a:t>3/20/2018</a:t>
            </a:fld>
            <a:endParaRPr lang="en-US"/>
          </a:p>
        </p:txBody>
      </p:sp>
      <p:sp>
        <p:nvSpPr>
          <p:cNvPr id="5" name="Footer Placeholder 4">
            <a:extLst>
              <a:ext uri="{FF2B5EF4-FFF2-40B4-BE49-F238E27FC236}">
                <a16:creationId xmlns:a16="http://schemas.microsoft.com/office/drawing/2014/main" id="{BF4EA875-E54E-4582-8F42-9CA293F98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7CDF6B-8D99-456D-9855-756862F117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723B6-3176-4B68-BECA-CBEFB72FBDC2}" type="slidenum">
              <a:rPr lang="en-US" smtClean="0"/>
              <a:t>‹#›</a:t>
            </a:fld>
            <a:endParaRPr lang="en-US"/>
          </a:p>
        </p:txBody>
      </p:sp>
    </p:spTree>
    <p:extLst>
      <p:ext uri="{BB962C8B-B14F-4D97-AF65-F5344CB8AC3E}">
        <p14:creationId xmlns:p14="http://schemas.microsoft.com/office/powerpoint/2010/main" val="3253080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cFSvbVbCfr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B74B-5931-4919-878C-8ECD35A55FDE}"/>
              </a:ext>
            </a:extLst>
          </p:cNvPr>
          <p:cNvSpPr>
            <a:spLocks noGrp="1"/>
          </p:cNvSpPr>
          <p:nvPr>
            <p:ph type="ctrTitle"/>
          </p:nvPr>
        </p:nvSpPr>
        <p:spPr/>
        <p:txBody>
          <a:bodyPr/>
          <a:lstStyle/>
          <a:p>
            <a:r>
              <a:rPr lang="en-US" dirty="0">
                <a:solidFill>
                  <a:schemeClr val="bg1"/>
                </a:solidFill>
              </a:rPr>
              <a:t>Horror Notes</a:t>
            </a:r>
          </a:p>
        </p:txBody>
      </p:sp>
      <p:sp>
        <p:nvSpPr>
          <p:cNvPr id="3" name="Subtitle 2">
            <a:extLst>
              <a:ext uri="{FF2B5EF4-FFF2-40B4-BE49-F238E27FC236}">
                <a16:creationId xmlns:a16="http://schemas.microsoft.com/office/drawing/2014/main" id="{2199D3C7-F219-4EA9-8A08-288D0D533559}"/>
              </a:ext>
            </a:extLst>
          </p:cNvPr>
          <p:cNvSpPr>
            <a:spLocks noGrp="1"/>
          </p:cNvSpPr>
          <p:nvPr>
            <p:ph type="subTitle" idx="1"/>
          </p:nvPr>
        </p:nvSpPr>
        <p:spPr/>
        <p:txBody>
          <a:bodyPr/>
          <a:lstStyle/>
          <a:p>
            <a:r>
              <a:rPr lang="en-US" dirty="0">
                <a:solidFill>
                  <a:schemeClr val="bg1"/>
                </a:solidFill>
              </a:rPr>
              <a:t>Creative Writing II</a:t>
            </a:r>
          </a:p>
        </p:txBody>
      </p:sp>
    </p:spTree>
    <p:extLst>
      <p:ext uri="{BB962C8B-B14F-4D97-AF65-F5344CB8AC3E}">
        <p14:creationId xmlns:p14="http://schemas.microsoft.com/office/powerpoint/2010/main" val="2969132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458E9-23C1-4099-B7D6-53E171A1E4B3}"/>
              </a:ext>
            </a:extLst>
          </p:cNvPr>
          <p:cNvSpPr>
            <a:spLocks noGrp="1"/>
          </p:cNvSpPr>
          <p:nvPr>
            <p:ph type="title"/>
          </p:nvPr>
        </p:nvSpPr>
        <p:spPr/>
        <p:txBody>
          <a:bodyPr/>
          <a:lstStyle/>
          <a:p>
            <a:r>
              <a:rPr lang="en-US" dirty="0">
                <a:solidFill>
                  <a:schemeClr val="bg1"/>
                </a:solidFill>
              </a:rPr>
              <a:t>NEVER TELL YOUR AUDIENCE TO BE SCARED</a:t>
            </a:r>
          </a:p>
        </p:txBody>
      </p:sp>
      <p:sp>
        <p:nvSpPr>
          <p:cNvPr id="3" name="Content Placeholder 2">
            <a:extLst>
              <a:ext uri="{FF2B5EF4-FFF2-40B4-BE49-F238E27FC236}">
                <a16:creationId xmlns:a16="http://schemas.microsoft.com/office/drawing/2014/main" id="{322834D5-F821-4246-8491-F7504B643A18}"/>
              </a:ext>
            </a:extLst>
          </p:cNvPr>
          <p:cNvSpPr>
            <a:spLocks noGrp="1"/>
          </p:cNvSpPr>
          <p:nvPr>
            <p:ph idx="1"/>
          </p:nvPr>
        </p:nvSpPr>
        <p:spPr/>
        <p:txBody>
          <a:bodyPr/>
          <a:lstStyle/>
          <a:p>
            <a:r>
              <a:rPr lang="en-US" dirty="0">
                <a:solidFill>
                  <a:schemeClr val="bg1"/>
                </a:solidFill>
              </a:rPr>
              <a:t>SHOW DON’T TELL is extremely important here</a:t>
            </a:r>
          </a:p>
          <a:p>
            <a:endParaRPr lang="en-US" dirty="0">
              <a:solidFill>
                <a:schemeClr val="bg1"/>
              </a:solidFill>
            </a:endParaRPr>
          </a:p>
          <a:p>
            <a:r>
              <a:rPr lang="en-US" dirty="0">
                <a:solidFill>
                  <a:schemeClr val="bg1"/>
                </a:solidFill>
              </a:rPr>
              <a:t>If you say it was a “scary old house,” then it is no longer scary. It might be to the characters, but certainly not to the reader.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286546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C7FB-7495-45D7-93BC-41D6C9894130}"/>
              </a:ext>
            </a:extLst>
          </p:cNvPr>
          <p:cNvSpPr>
            <a:spLocks noGrp="1"/>
          </p:cNvSpPr>
          <p:nvPr>
            <p:ph type="title"/>
          </p:nvPr>
        </p:nvSpPr>
        <p:spPr/>
        <p:txBody>
          <a:bodyPr/>
          <a:lstStyle/>
          <a:p>
            <a:r>
              <a:rPr lang="en-US" dirty="0">
                <a:solidFill>
                  <a:schemeClr val="bg1"/>
                </a:solidFill>
              </a:rPr>
              <a:t>Write in an active sense</a:t>
            </a:r>
          </a:p>
        </p:txBody>
      </p:sp>
      <p:sp>
        <p:nvSpPr>
          <p:cNvPr id="3" name="Content Placeholder 2">
            <a:extLst>
              <a:ext uri="{FF2B5EF4-FFF2-40B4-BE49-F238E27FC236}">
                <a16:creationId xmlns:a16="http://schemas.microsoft.com/office/drawing/2014/main" id="{E17B25AA-ECF3-4038-B7ED-AEC9F1BBE89A}"/>
              </a:ext>
            </a:extLst>
          </p:cNvPr>
          <p:cNvSpPr>
            <a:spLocks noGrp="1"/>
          </p:cNvSpPr>
          <p:nvPr>
            <p:ph idx="1"/>
          </p:nvPr>
        </p:nvSpPr>
        <p:spPr/>
        <p:txBody>
          <a:bodyPr/>
          <a:lstStyle/>
          <a:p>
            <a:pPr marL="0" indent="0">
              <a:buNone/>
            </a:pPr>
            <a:r>
              <a:rPr lang="en-US" dirty="0">
                <a:solidFill>
                  <a:schemeClr val="bg1"/>
                </a:solidFill>
              </a:rPr>
              <a:t>Words like “suddenly” and “quickly” or “out of nowhere” are like warning signs that slow down the writing. </a:t>
            </a:r>
          </a:p>
          <a:p>
            <a:pPr marL="0" indent="0">
              <a:buNone/>
            </a:pPr>
            <a:endParaRPr lang="en-US" dirty="0">
              <a:solidFill>
                <a:schemeClr val="bg1"/>
              </a:solidFill>
            </a:endParaRPr>
          </a:p>
          <a:p>
            <a:pPr marL="0" indent="0">
              <a:buNone/>
            </a:pPr>
            <a:r>
              <a:rPr lang="en-US" dirty="0">
                <a:solidFill>
                  <a:schemeClr val="bg1"/>
                </a:solidFill>
              </a:rPr>
              <a:t>Example: </a:t>
            </a:r>
          </a:p>
          <a:p>
            <a:pPr marL="0" indent="0">
              <a:buNone/>
            </a:pPr>
            <a:r>
              <a:rPr lang="en-US" dirty="0">
                <a:solidFill>
                  <a:schemeClr val="bg1"/>
                </a:solidFill>
              </a:rPr>
              <a:t>“Suddenly, a man jumped out from behind the curtain.” </a:t>
            </a:r>
          </a:p>
          <a:p>
            <a:pPr marL="0" indent="0">
              <a:buNone/>
            </a:pPr>
            <a:r>
              <a:rPr lang="en-US" dirty="0">
                <a:solidFill>
                  <a:schemeClr val="bg1"/>
                </a:solidFill>
              </a:rPr>
              <a:t>Vs. </a:t>
            </a:r>
          </a:p>
          <a:p>
            <a:pPr marL="0" indent="0">
              <a:buNone/>
            </a:pPr>
            <a:r>
              <a:rPr lang="en-US" dirty="0">
                <a:solidFill>
                  <a:schemeClr val="bg1"/>
                </a:solidFill>
              </a:rPr>
              <a:t>“The curtain fluttered and a man leaped out”. </a:t>
            </a:r>
          </a:p>
        </p:txBody>
      </p:sp>
    </p:spTree>
    <p:extLst>
      <p:ext uri="{BB962C8B-B14F-4D97-AF65-F5344CB8AC3E}">
        <p14:creationId xmlns:p14="http://schemas.microsoft.com/office/powerpoint/2010/main" val="413243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BBE1C-FA9D-47FD-9C1B-BFF4264DA01D}"/>
              </a:ext>
            </a:extLst>
          </p:cNvPr>
          <p:cNvSpPr>
            <a:spLocks noGrp="1"/>
          </p:cNvSpPr>
          <p:nvPr>
            <p:ph type="title"/>
          </p:nvPr>
        </p:nvSpPr>
        <p:spPr/>
        <p:txBody>
          <a:bodyPr/>
          <a:lstStyle/>
          <a:p>
            <a:r>
              <a:rPr lang="en-US" dirty="0">
                <a:solidFill>
                  <a:schemeClr val="bg1"/>
                </a:solidFill>
              </a:rPr>
              <a:t>More on “Suddenly”</a:t>
            </a:r>
          </a:p>
        </p:txBody>
      </p:sp>
      <p:sp>
        <p:nvSpPr>
          <p:cNvPr id="3" name="Content Placeholder 2">
            <a:extLst>
              <a:ext uri="{FF2B5EF4-FFF2-40B4-BE49-F238E27FC236}">
                <a16:creationId xmlns:a16="http://schemas.microsoft.com/office/drawing/2014/main" id="{3B1E0D53-2052-4064-900F-78256C351BEB}"/>
              </a:ext>
            </a:extLst>
          </p:cNvPr>
          <p:cNvSpPr>
            <a:spLocks noGrp="1"/>
          </p:cNvSpPr>
          <p:nvPr>
            <p:ph idx="1"/>
          </p:nvPr>
        </p:nvSpPr>
        <p:spPr/>
        <p:txBody>
          <a:bodyPr/>
          <a:lstStyle/>
          <a:p>
            <a:pPr fontAlgn="base"/>
            <a:r>
              <a:rPr lang="en-US" dirty="0">
                <a:solidFill>
                  <a:schemeClr val="bg1"/>
                </a:solidFill>
              </a:rPr>
              <a:t>The moon rose above the hill, pale and serene. I sat on the roadside and watched it shed its light across the hay fields. From within the trees, the smoke from my brothers’ campfire wafted, blue-gray, to join the last cirrus clouds of the day. I settled onto a fallen log.</a:t>
            </a:r>
          </a:p>
          <a:p>
            <a:pPr fontAlgn="base"/>
            <a:endParaRPr lang="en-US" dirty="0">
              <a:solidFill>
                <a:schemeClr val="bg1"/>
              </a:solidFill>
            </a:endParaRPr>
          </a:p>
          <a:p>
            <a:pPr fontAlgn="base"/>
            <a:r>
              <a:rPr lang="en-US" dirty="0">
                <a:solidFill>
                  <a:schemeClr val="bg1"/>
                </a:solidFill>
              </a:rPr>
              <a:t>Suddenly, from within the trees, a branch cracked. I sat up straight and gooseflesh pimpled my skin.</a:t>
            </a:r>
          </a:p>
          <a:p>
            <a:endParaRPr lang="en-US" dirty="0">
              <a:solidFill>
                <a:schemeClr val="bg1"/>
              </a:solidFill>
            </a:endParaRPr>
          </a:p>
        </p:txBody>
      </p:sp>
    </p:spTree>
    <p:extLst>
      <p:ext uri="{BB962C8B-B14F-4D97-AF65-F5344CB8AC3E}">
        <p14:creationId xmlns:p14="http://schemas.microsoft.com/office/powerpoint/2010/main" val="972352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102B4-ACDA-4161-8948-3329DBD751BF}"/>
              </a:ext>
            </a:extLst>
          </p:cNvPr>
          <p:cNvSpPr>
            <a:spLocks noGrp="1"/>
          </p:cNvSpPr>
          <p:nvPr>
            <p:ph type="title"/>
          </p:nvPr>
        </p:nvSpPr>
        <p:spPr/>
        <p:txBody>
          <a:bodyPr/>
          <a:lstStyle/>
          <a:p>
            <a:r>
              <a:rPr lang="en-US" dirty="0">
                <a:solidFill>
                  <a:schemeClr val="bg1"/>
                </a:solidFill>
              </a:rPr>
              <a:t>When can you use “suddenly”?</a:t>
            </a:r>
          </a:p>
        </p:txBody>
      </p:sp>
      <p:sp>
        <p:nvSpPr>
          <p:cNvPr id="3" name="Content Placeholder 2">
            <a:extLst>
              <a:ext uri="{FF2B5EF4-FFF2-40B4-BE49-F238E27FC236}">
                <a16:creationId xmlns:a16="http://schemas.microsoft.com/office/drawing/2014/main" id="{B6B9CA30-F0C9-45DC-B68B-7BD60B377A5A}"/>
              </a:ext>
            </a:extLst>
          </p:cNvPr>
          <p:cNvSpPr>
            <a:spLocks noGrp="1"/>
          </p:cNvSpPr>
          <p:nvPr>
            <p:ph idx="1"/>
          </p:nvPr>
        </p:nvSpPr>
        <p:spPr/>
        <p:txBody>
          <a:bodyPr/>
          <a:lstStyle/>
          <a:p>
            <a:pPr fontAlgn="base"/>
            <a:r>
              <a:rPr lang="en-US" sz="3200" dirty="0">
                <a:solidFill>
                  <a:schemeClr val="bg1"/>
                </a:solidFill>
              </a:rPr>
              <a:t>“What are you doing?” Sam looked around, aware of how many people could overhear them.</a:t>
            </a:r>
          </a:p>
          <a:p>
            <a:pPr marL="0" indent="0" fontAlgn="base">
              <a:buNone/>
            </a:pPr>
            <a:endParaRPr lang="en-US" sz="3200" dirty="0">
              <a:solidFill>
                <a:schemeClr val="bg1"/>
              </a:solidFill>
            </a:endParaRPr>
          </a:p>
          <a:p>
            <a:pPr marL="0" indent="0" fontAlgn="base">
              <a:buNone/>
            </a:pPr>
            <a:r>
              <a:rPr lang="en-US" sz="3200" dirty="0">
                <a:solidFill>
                  <a:schemeClr val="bg1"/>
                </a:solidFill>
              </a:rPr>
              <a:t>Vs. </a:t>
            </a:r>
          </a:p>
          <a:p>
            <a:pPr marL="0" indent="0" fontAlgn="base">
              <a:buNone/>
            </a:pPr>
            <a:endParaRPr lang="en-US" sz="3200" dirty="0">
              <a:solidFill>
                <a:schemeClr val="bg1"/>
              </a:solidFill>
            </a:endParaRPr>
          </a:p>
          <a:p>
            <a:pPr fontAlgn="base"/>
            <a:r>
              <a:rPr lang="en-US" sz="3200" dirty="0">
                <a:solidFill>
                  <a:schemeClr val="bg1"/>
                </a:solidFill>
              </a:rPr>
              <a:t>“What are you doing?” Sam looked around, suddenly aware of how many people could overhear them.</a:t>
            </a:r>
          </a:p>
          <a:p>
            <a:endParaRPr lang="en-US" dirty="0">
              <a:solidFill>
                <a:schemeClr val="bg1"/>
              </a:solidFill>
            </a:endParaRPr>
          </a:p>
        </p:txBody>
      </p:sp>
    </p:spTree>
    <p:extLst>
      <p:ext uri="{BB962C8B-B14F-4D97-AF65-F5344CB8AC3E}">
        <p14:creationId xmlns:p14="http://schemas.microsoft.com/office/powerpoint/2010/main" val="186293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F2D85-A879-4499-B2C9-DC68E8AE92EC}"/>
              </a:ext>
            </a:extLst>
          </p:cNvPr>
          <p:cNvSpPr>
            <a:spLocks noGrp="1"/>
          </p:cNvSpPr>
          <p:nvPr>
            <p:ph type="title"/>
          </p:nvPr>
        </p:nvSpPr>
        <p:spPr/>
        <p:txBody>
          <a:bodyPr/>
          <a:lstStyle/>
          <a:p>
            <a:r>
              <a:rPr lang="en-US" dirty="0">
                <a:solidFill>
                  <a:schemeClr val="bg1"/>
                </a:solidFill>
              </a:rPr>
              <a:t>Break Your Flashlight</a:t>
            </a:r>
          </a:p>
        </p:txBody>
      </p:sp>
      <p:sp>
        <p:nvSpPr>
          <p:cNvPr id="3" name="Content Placeholder 2">
            <a:extLst>
              <a:ext uri="{FF2B5EF4-FFF2-40B4-BE49-F238E27FC236}">
                <a16:creationId xmlns:a16="http://schemas.microsoft.com/office/drawing/2014/main" id="{3B383799-DC8E-47E6-8813-35997D169DB7}"/>
              </a:ext>
            </a:extLst>
          </p:cNvPr>
          <p:cNvSpPr>
            <a:spLocks noGrp="1"/>
          </p:cNvSpPr>
          <p:nvPr>
            <p:ph idx="1"/>
          </p:nvPr>
        </p:nvSpPr>
        <p:spPr>
          <a:xfrm>
            <a:off x="838200" y="1473200"/>
            <a:ext cx="10515600" cy="4703763"/>
          </a:xfrm>
        </p:spPr>
        <p:txBody>
          <a:bodyPr/>
          <a:lstStyle/>
          <a:p>
            <a:r>
              <a:rPr lang="en-US" dirty="0">
                <a:solidFill>
                  <a:schemeClr val="bg1"/>
                </a:solidFill>
              </a:rPr>
              <a:t>When you write horror, you’re trying to shine a light in dark corners. Key word there is “trying” — the flashlight needs to be broken. A light too bright will burn the fear away — the beam must waver, the batteries half-dead, the bulb on the verge of popping like a glass blister. It’s like, what the light finds is so unpleasant, you can’t look at it for too long. Look too long it’ll burn out your sanity sensors. </a:t>
            </a:r>
          </a:p>
          <a:p>
            <a:endParaRPr lang="en-US" dirty="0">
              <a:solidFill>
                <a:schemeClr val="bg1"/>
              </a:solidFill>
            </a:endParaRPr>
          </a:p>
          <a:p>
            <a:r>
              <a:rPr lang="en-US" dirty="0">
                <a:solidFill>
                  <a:schemeClr val="bg1"/>
                </a:solidFill>
              </a:rPr>
              <a:t>In this way, horror isn’t always concerned with the </a:t>
            </a:r>
            <a:r>
              <a:rPr lang="en-US" i="1" dirty="0">
                <a:solidFill>
                  <a:schemeClr val="bg1"/>
                </a:solidFill>
              </a:rPr>
              <a:t>why</a:t>
            </a:r>
            <a:r>
              <a:rPr lang="en-US" dirty="0">
                <a:solidFill>
                  <a:schemeClr val="bg1"/>
                </a:solidFill>
              </a:rPr>
              <a:t> or the </a:t>
            </a:r>
            <a:r>
              <a:rPr lang="en-US" i="1" dirty="0">
                <a:solidFill>
                  <a:schemeClr val="bg1"/>
                </a:solidFill>
              </a:rPr>
              <a:t>how</a:t>
            </a:r>
            <a:r>
              <a:rPr lang="en-US" dirty="0">
                <a:solidFill>
                  <a:schemeClr val="bg1"/>
                </a:solidFill>
              </a:rPr>
              <a:t> — but it is most certainly concerned with the </a:t>
            </a:r>
            <a:r>
              <a:rPr lang="en-US" i="1" dirty="0">
                <a:solidFill>
                  <a:schemeClr val="bg1"/>
                </a:solidFill>
              </a:rPr>
              <a:t>what</a:t>
            </a:r>
            <a:r>
              <a:rPr lang="en-US" dirty="0">
                <a:solidFill>
                  <a:schemeClr val="bg1"/>
                </a:solidFill>
              </a:rPr>
              <a:t>.</a:t>
            </a:r>
          </a:p>
          <a:p>
            <a:endParaRPr lang="en-US" dirty="0"/>
          </a:p>
        </p:txBody>
      </p:sp>
    </p:spTree>
    <p:extLst>
      <p:ext uri="{BB962C8B-B14F-4D97-AF65-F5344CB8AC3E}">
        <p14:creationId xmlns:p14="http://schemas.microsoft.com/office/powerpoint/2010/main" val="351861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723C-DE3B-4718-9A36-001888505AC5}"/>
              </a:ext>
            </a:extLst>
          </p:cNvPr>
          <p:cNvSpPr>
            <a:spLocks noGrp="1"/>
          </p:cNvSpPr>
          <p:nvPr>
            <p:ph type="title"/>
          </p:nvPr>
        </p:nvSpPr>
        <p:spPr/>
        <p:txBody>
          <a:bodyPr/>
          <a:lstStyle/>
          <a:p>
            <a:r>
              <a:rPr lang="en-US" dirty="0">
                <a:solidFill>
                  <a:schemeClr val="bg1"/>
                </a:solidFill>
              </a:rPr>
              <a:t>Horror Narration</a:t>
            </a:r>
          </a:p>
        </p:txBody>
      </p:sp>
      <p:sp>
        <p:nvSpPr>
          <p:cNvPr id="3" name="Content Placeholder 2">
            <a:extLst>
              <a:ext uri="{FF2B5EF4-FFF2-40B4-BE49-F238E27FC236}">
                <a16:creationId xmlns:a16="http://schemas.microsoft.com/office/drawing/2014/main" id="{FBCA34D4-5B2F-4A82-91F2-667ADBD49FB7}"/>
              </a:ext>
            </a:extLst>
          </p:cNvPr>
          <p:cNvSpPr>
            <a:spLocks noGrp="1"/>
          </p:cNvSpPr>
          <p:nvPr>
            <p:ph idx="1"/>
          </p:nvPr>
        </p:nvSpPr>
        <p:spPr/>
        <p:txBody>
          <a:bodyPr>
            <a:normAutofit fontScale="92500" lnSpcReduction="10000"/>
          </a:bodyPr>
          <a:lstStyle/>
          <a:p>
            <a:r>
              <a:rPr lang="en-US" dirty="0">
                <a:solidFill>
                  <a:schemeClr val="bg1"/>
                </a:solidFill>
              </a:rPr>
              <a:t>There are four basic methods of narration for a horror story:</a:t>
            </a:r>
          </a:p>
          <a:p>
            <a:endParaRPr lang="en-US" dirty="0">
              <a:solidFill>
                <a:schemeClr val="bg1"/>
              </a:solidFill>
            </a:endParaRPr>
          </a:p>
          <a:p>
            <a:r>
              <a:rPr lang="en-US" dirty="0">
                <a:solidFill>
                  <a:schemeClr val="bg1"/>
                </a:solidFill>
              </a:rPr>
              <a:t>1) Let the reader in on a secret, so we know something other characters don’t (dramatic irony)</a:t>
            </a:r>
          </a:p>
          <a:p>
            <a:r>
              <a:rPr lang="en-US" dirty="0">
                <a:solidFill>
                  <a:schemeClr val="bg1"/>
                </a:solidFill>
              </a:rPr>
              <a:t>2) Hide a crucial piece of information from the reader until the end</a:t>
            </a:r>
          </a:p>
          <a:p>
            <a:r>
              <a:rPr lang="en-US" dirty="0">
                <a:solidFill>
                  <a:schemeClr val="bg1"/>
                </a:solidFill>
              </a:rPr>
              <a:t>3) Make the reader as unaware of what is going on as the characters</a:t>
            </a:r>
          </a:p>
          <a:p>
            <a:r>
              <a:rPr lang="en-US" dirty="0">
                <a:solidFill>
                  <a:schemeClr val="bg1"/>
                </a:solidFill>
              </a:rPr>
              <a:t>4) Make the narrator unreliable</a:t>
            </a:r>
          </a:p>
          <a:p>
            <a:endParaRPr lang="en-US" dirty="0">
              <a:solidFill>
                <a:schemeClr val="bg1"/>
              </a:solidFill>
            </a:endParaRPr>
          </a:p>
          <a:p>
            <a:r>
              <a:rPr lang="en-US" dirty="0">
                <a:solidFill>
                  <a:schemeClr val="bg1"/>
                </a:solidFill>
              </a:rPr>
              <a:t>Can you think of examples of each?</a:t>
            </a:r>
          </a:p>
          <a:p>
            <a:r>
              <a:rPr lang="en-US" dirty="0">
                <a:solidFill>
                  <a:schemeClr val="bg1"/>
                </a:solidFill>
              </a:rPr>
              <a:t>What are the benefits or disadvantages of each type?</a:t>
            </a:r>
          </a:p>
        </p:txBody>
      </p:sp>
    </p:spTree>
    <p:extLst>
      <p:ext uri="{BB962C8B-B14F-4D97-AF65-F5344CB8AC3E}">
        <p14:creationId xmlns:p14="http://schemas.microsoft.com/office/powerpoint/2010/main" val="228124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38B7C-96D7-4C21-9B28-7B961B687F34}"/>
              </a:ext>
            </a:extLst>
          </p:cNvPr>
          <p:cNvSpPr>
            <a:spLocks noGrp="1"/>
          </p:cNvSpPr>
          <p:nvPr>
            <p:ph type="title"/>
          </p:nvPr>
        </p:nvSpPr>
        <p:spPr/>
        <p:txBody>
          <a:bodyPr/>
          <a:lstStyle/>
          <a:p>
            <a:r>
              <a:rPr lang="en-US" dirty="0">
                <a:solidFill>
                  <a:schemeClr val="bg1"/>
                </a:solidFill>
              </a:rPr>
              <a:t>Read the example:</a:t>
            </a:r>
          </a:p>
        </p:txBody>
      </p:sp>
      <p:sp>
        <p:nvSpPr>
          <p:cNvPr id="3" name="Content Placeholder 2">
            <a:extLst>
              <a:ext uri="{FF2B5EF4-FFF2-40B4-BE49-F238E27FC236}">
                <a16:creationId xmlns:a16="http://schemas.microsoft.com/office/drawing/2014/main" id="{415768AF-8608-4A38-A502-9708DDFB35C1}"/>
              </a:ext>
            </a:extLst>
          </p:cNvPr>
          <p:cNvSpPr>
            <a:spLocks noGrp="1"/>
          </p:cNvSpPr>
          <p:nvPr>
            <p:ph idx="1"/>
          </p:nvPr>
        </p:nvSpPr>
        <p:spPr/>
        <p:txBody>
          <a:bodyPr/>
          <a:lstStyle/>
          <a:p>
            <a:pPr marL="0" indent="0">
              <a:buNone/>
            </a:pPr>
            <a:r>
              <a:rPr lang="en-US" dirty="0">
                <a:solidFill>
                  <a:schemeClr val="bg1"/>
                </a:solidFill>
              </a:rPr>
              <a:t>Consider: How does it utilize the tips we have talked about in terms of writing horror?</a:t>
            </a:r>
          </a:p>
          <a:p>
            <a:pPr marL="0" indent="0">
              <a:buNone/>
            </a:pPr>
            <a:endParaRPr lang="en-US" dirty="0">
              <a:solidFill>
                <a:schemeClr val="bg1"/>
              </a:solidFill>
            </a:endParaRPr>
          </a:p>
          <a:p>
            <a:pPr marL="0" indent="0">
              <a:buNone/>
            </a:pPr>
            <a:r>
              <a:rPr lang="en-US" dirty="0">
                <a:solidFill>
                  <a:schemeClr val="bg1"/>
                </a:solidFill>
              </a:rPr>
              <a:t>Do you think it is effective?</a:t>
            </a:r>
          </a:p>
        </p:txBody>
      </p:sp>
    </p:spTree>
    <p:extLst>
      <p:ext uri="{BB962C8B-B14F-4D97-AF65-F5344CB8AC3E}">
        <p14:creationId xmlns:p14="http://schemas.microsoft.com/office/powerpoint/2010/main" val="59381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C06CC-ED5E-4E19-A25D-F49BA8DF856A}"/>
              </a:ext>
            </a:extLst>
          </p:cNvPr>
          <p:cNvSpPr>
            <a:spLocks noGrp="1"/>
          </p:cNvSpPr>
          <p:nvPr>
            <p:ph type="title"/>
          </p:nvPr>
        </p:nvSpPr>
        <p:spPr/>
        <p:txBody>
          <a:bodyPr/>
          <a:lstStyle/>
          <a:p>
            <a:r>
              <a:rPr lang="en-US" dirty="0">
                <a:solidFill>
                  <a:schemeClr val="bg1"/>
                </a:solidFill>
              </a:rPr>
              <a:t>Watch an example: </a:t>
            </a:r>
          </a:p>
        </p:txBody>
      </p:sp>
      <p:sp>
        <p:nvSpPr>
          <p:cNvPr id="3" name="Content Placeholder 2">
            <a:extLst>
              <a:ext uri="{FF2B5EF4-FFF2-40B4-BE49-F238E27FC236}">
                <a16:creationId xmlns:a16="http://schemas.microsoft.com/office/drawing/2014/main" id="{DC7D8CBF-45B6-48C9-8EF8-F42AB742C00A}"/>
              </a:ext>
            </a:extLst>
          </p:cNvPr>
          <p:cNvSpPr>
            <a:spLocks noGrp="1"/>
          </p:cNvSpPr>
          <p:nvPr>
            <p:ph idx="1"/>
          </p:nvPr>
        </p:nvSpPr>
        <p:spPr/>
        <p:txBody>
          <a:bodyPr/>
          <a:lstStyle/>
          <a:p>
            <a:pPr marL="0" indent="0">
              <a:buNone/>
            </a:pPr>
            <a:r>
              <a:rPr lang="en-US" dirty="0">
                <a:solidFill>
                  <a:schemeClr val="bg1"/>
                </a:solidFill>
              </a:rPr>
              <a:t>Attack on Titan:</a:t>
            </a:r>
          </a:p>
          <a:p>
            <a:pPr marL="0" indent="0">
              <a:buNone/>
            </a:pPr>
            <a:r>
              <a:rPr lang="en-US" dirty="0">
                <a:solidFill>
                  <a:schemeClr val="bg1"/>
                </a:solidFill>
                <a:hlinkClick r:id="rId2"/>
              </a:rPr>
              <a:t>https://www.youtube.com/watch?v=cFSvbVbCfr8</a:t>
            </a:r>
            <a:r>
              <a:rPr lang="en-US" dirty="0">
                <a:solidFill>
                  <a:schemeClr val="bg1"/>
                </a:solidFill>
              </a:rPr>
              <a:t> </a:t>
            </a:r>
          </a:p>
          <a:p>
            <a:pPr marL="0" indent="0">
              <a:buNone/>
            </a:pPr>
            <a:endParaRPr lang="en-US" dirty="0">
              <a:solidFill>
                <a:schemeClr val="bg1"/>
              </a:solidFill>
            </a:endParaRPr>
          </a:p>
          <a:p>
            <a:pPr marL="0" indent="0">
              <a:buNone/>
            </a:pPr>
            <a:r>
              <a:rPr lang="en-US" dirty="0">
                <a:solidFill>
                  <a:schemeClr val="bg1"/>
                </a:solidFill>
              </a:rPr>
              <a:t>Consider: How does it utilize the tips we have talked about in terms of writing horror?</a:t>
            </a:r>
          </a:p>
          <a:p>
            <a:pPr marL="0" indent="0">
              <a:buNone/>
            </a:pPr>
            <a:endParaRPr lang="en-US" dirty="0">
              <a:solidFill>
                <a:schemeClr val="bg1"/>
              </a:solidFill>
            </a:endParaRPr>
          </a:p>
          <a:p>
            <a:pPr marL="0" indent="0">
              <a:buNone/>
            </a:pPr>
            <a:r>
              <a:rPr lang="en-US" dirty="0">
                <a:solidFill>
                  <a:schemeClr val="bg1"/>
                </a:solidFill>
              </a:rPr>
              <a:t>Do you think it is effective?</a:t>
            </a:r>
          </a:p>
          <a:p>
            <a:pPr marL="0" indent="0">
              <a:buNone/>
            </a:pPr>
            <a:endParaRPr lang="en-US" dirty="0"/>
          </a:p>
        </p:txBody>
      </p:sp>
    </p:spTree>
    <p:extLst>
      <p:ext uri="{BB962C8B-B14F-4D97-AF65-F5344CB8AC3E}">
        <p14:creationId xmlns:p14="http://schemas.microsoft.com/office/powerpoint/2010/main" val="341908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1505-4C8F-4D73-A30F-E6F9A45129F2}"/>
              </a:ext>
            </a:extLst>
          </p:cNvPr>
          <p:cNvSpPr>
            <a:spLocks noGrp="1"/>
          </p:cNvSpPr>
          <p:nvPr>
            <p:ph type="title"/>
          </p:nvPr>
        </p:nvSpPr>
        <p:spPr/>
        <p:txBody>
          <a:bodyPr/>
          <a:lstStyle/>
          <a:p>
            <a:r>
              <a:rPr lang="en-US" dirty="0">
                <a:solidFill>
                  <a:schemeClr val="bg1"/>
                </a:solidFill>
              </a:rPr>
              <a:t>Refresher</a:t>
            </a:r>
          </a:p>
        </p:txBody>
      </p:sp>
      <p:sp>
        <p:nvSpPr>
          <p:cNvPr id="3" name="Content Placeholder 2">
            <a:extLst>
              <a:ext uri="{FF2B5EF4-FFF2-40B4-BE49-F238E27FC236}">
                <a16:creationId xmlns:a16="http://schemas.microsoft.com/office/drawing/2014/main" id="{9C1AE607-A882-432E-9423-AF98CA646C1D}"/>
              </a:ext>
            </a:extLst>
          </p:cNvPr>
          <p:cNvSpPr>
            <a:spLocks noGrp="1"/>
          </p:cNvSpPr>
          <p:nvPr>
            <p:ph idx="1"/>
          </p:nvPr>
        </p:nvSpPr>
        <p:spPr/>
        <p:txBody>
          <a:bodyPr>
            <a:normAutofit/>
          </a:bodyPr>
          <a:lstStyle/>
          <a:p>
            <a:pPr marL="0" indent="0">
              <a:buNone/>
            </a:pPr>
            <a:r>
              <a:rPr lang="en-US" sz="3600" dirty="0">
                <a:solidFill>
                  <a:schemeClr val="bg1"/>
                </a:solidFill>
              </a:rPr>
              <a:t>What is the difference between Terror, Horror, and Revulsion?</a:t>
            </a:r>
          </a:p>
          <a:p>
            <a:pPr marL="0" indent="0">
              <a:buNone/>
            </a:pPr>
            <a:endParaRPr lang="en-US" sz="3600" dirty="0">
              <a:solidFill>
                <a:schemeClr val="bg1"/>
              </a:solidFill>
            </a:endParaRPr>
          </a:p>
          <a:p>
            <a:pPr marL="0" indent="0">
              <a:buNone/>
            </a:pPr>
            <a:r>
              <a:rPr lang="en-US" sz="3600" dirty="0">
                <a:solidFill>
                  <a:schemeClr val="bg1"/>
                </a:solidFill>
              </a:rPr>
              <a:t>Which one do you often want the most of? Why? </a:t>
            </a:r>
          </a:p>
        </p:txBody>
      </p:sp>
    </p:spTree>
    <p:extLst>
      <p:ext uri="{BB962C8B-B14F-4D97-AF65-F5344CB8AC3E}">
        <p14:creationId xmlns:p14="http://schemas.microsoft.com/office/powerpoint/2010/main" val="389786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11EC-A179-4EE5-8850-723006BE715B}"/>
              </a:ext>
            </a:extLst>
          </p:cNvPr>
          <p:cNvSpPr>
            <a:spLocks noGrp="1"/>
          </p:cNvSpPr>
          <p:nvPr>
            <p:ph type="title"/>
          </p:nvPr>
        </p:nvSpPr>
        <p:spPr/>
        <p:txBody>
          <a:bodyPr/>
          <a:lstStyle/>
          <a:p>
            <a:r>
              <a:rPr lang="en-US" dirty="0">
                <a:solidFill>
                  <a:schemeClr val="bg1"/>
                </a:solidFill>
              </a:rPr>
              <a:t>Opinion: Jump Scares</a:t>
            </a:r>
          </a:p>
        </p:txBody>
      </p:sp>
      <p:sp>
        <p:nvSpPr>
          <p:cNvPr id="3" name="Content Placeholder 2">
            <a:extLst>
              <a:ext uri="{FF2B5EF4-FFF2-40B4-BE49-F238E27FC236}">
                <a16:creationId xmlns:a16="http://schemas.microsoft.com/office/drawing/2014/main" id="{A9DE504F-5DE4-4DC5-8B96-987A40B85BD1}"/>
              </a:ext>
            </a:extLst>
          </p:cNvPr>
          <p:cNvSpPr>
            <a:spLocks noGrp="1"/>
          </p:cNvSpPr>
          <p:nvPr>
            <p:ph idx="1"/>
          </p:nvPr>
        </p:nvSpPr>
        <p:spPr/>
        <p:txBody>
          <a:bodyPr>
            <a:normAutofit/>
          </a:bodyPr>
          <a:lstStyle/>
          <a:p>
            <a:r>
              <a:rPr lang="en-US" sz="3200" dirty="0">
                <a:solidFill>
                  <a:schemeClr val="bg1"/>
                </a:solidFill>
              </a:rPr>
              <a:t>How do you all feel about jump scares?</a:t>
            </a:r>
          </a:p>
          <a:p>
            <a:endParaRPr lang="en-US" sz="3200" dirty="0">
              <a:solidFill>
                <a:schemeClr val="bg1"/>
              </a:solidFill>
            </a:endParaRPr>
          </a:p>
          <a:p>
            <a:r>
              <a:rPr lang="en-US" sz="3200" dirty="0">
                <a:solidFill>
                  <a:schemeClr val="bg1"/>
                </a:solidFill>
              </a:rPr>
              <a:t>Do you think they are effective?</a:t>
            </a:r>
          </a:p>
          <a:p>
            <a:endParaRPr lang="en-US" sz="3200" dirty="0">
              <a:solidFill>
                <a:schemeClr val="bg1"/>
              </a:solidFill>
            </a:endParaRPr>
          </a:p>
          <a:p>
            <a:r>
              <a:rPr lang="en-US" sz="3200" dirty="0">
                <a:solidFill>
                  <a:schemeClr val="bg1"/>
                </a:solidFill>
              </a:rPr>
              <a:t>Do you think you can put them into a story, and not a movie? Why or why not?</a:t>
            </a:r>
          </a:p>
        </p:txBody>
      </p:sp>
    </p:spTree>
    <p:extLst>
      <p:ext uri="{BB962C8B-B14F-4D97-AF65-F5344CB8AC3E}">
        <p14:creationId xmlns:p14="http://schemas.microsoft.com/office/powerpoint/2010/main" val="60266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98D0-D2CA-4FE8-9BD9-A7B22644489B}"/>
              </a:ext>
            </a:extLst>
          </p:cNvPr>
          <p:cNvSpPr>
            <a:spLocks noGrp="1"/>
          </p:cNvSpPr>
          <p:nvPr>
            <p:ph type="title"/>
          </p:nvPr>
        </p:nvSpPr>
        <p:spPr/>
        <p:txBody>
          <a:bodyPr/>
          <a:lstStyle/>
          <a:p>
            <a:r>
              <a:rPr lang="en-US" b="1" dirty="0">
                <a:solidFill>
                  <a:schemeClr val="bg1"/>
                </a:solidFill>
              </a:rPr>
              <a:t>TERROR is SUSPENSE</a:t>
            </a:r>
          </a:p>
        </p:txBody>
      </p:sp>
      <p:sp>
        <p:nvSpPr>
          <p:cNvPr id="3" name="Content Placeholder 2">
            <a:extLst>
              <a:ext uri="{FF2B5EF4-FFF2-40B4-BE49-F238E27FC236}">
                <a16:creationId xmlns:a16="http://schemas.microsoft.com/office/drawing/2014/main" id="{698B403E-E3CB-43CB-9D3D-1C467C708E87}"/>
              </a:ext>
            </a:extLst>
          </p:cNvPr>
          <p:cNvSpPr>
            <a:spLocks noGrp="1"/>
          </p:cNvSpPr>
          <p:nvPr>
            <p:ph idx="1"/>
          </p:nvPr>
        </p:nvSpPr>
        <p:spPr/>
        <p:txBody>
          <a:bodyPr/>
          <a:lstStyle/>
          <a:p>
            <a:r>
              <a:rPr lang="en-US" dirty="0">
                <a:solidFill>
                  <a:schemeClr val="bg1"/>
                </a:solidFill>
              </a:rPr>
              <a:t>Build suspense by putting off the revelation of the “truth” or the scary action. </a:t>
            </a:r>
          </a:p>
          <a:p>
            <a:endParaRPr lang="en-US" dirty="0">
              <a:solidFill>
                <a:schemeClr val="bg1"/>
              </a:solidFill>
            </a:endParaRPr>
          </a:p>
          <a:p>
            <a:r>
              <a:rPr lang="en-US" dirty="0">
                <a:solidFill>
                  <a:schemeClr val="bg1"/>
                </a:solidFill>
              </a:rPr>
              <a:t>If you start with a torture scene, then you don’t have any build up and you have “jumped the gun”. </a:t>
            </a:r>
          </a:p>
          <a:p>
            <a:endParaRPr lang="en-US" dirty="0">
              <a:solidFill>
                <a:schemeClr val="bg1"/>
              </a:solidFill>
            </a:endParaRPr>
          </a:p>
          <a:p>
            <a:r>
              <a:rPr lang="en-US" dirty="0">
                <a:solidFill>
                  <a:schemeClr val="bg1"/>
                </a:solidFill>
              </a:rPr>
              <a:t>Remember, the more you know about something, the less frightening it is. Once you understand what the monster is, or how it works, the suspense is lessened</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4190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20D3-7C79-4FDE-9B45-E5388A736702}"/>
              </a:ext>
            </a:extLst>
          </p:cNvPr>
          <p:cNvSpPr>
            <a:spLocks noGrp="1"/>
          </p:cNvSpPr>
          <p:nvPr>
            <p:ph type="title"/>
          </p:nvPr>
        </p:nvSpPr>
        <p:spPr/>
        <p:txBody>
          <a:bodyPr/>
          <a:lstStyle/>
          <a:p>
            <a:r>
              <a:rPr lang="en-US" dirty="0">
                <a:solidFill>
                  <a:schemeClr val="bg1"/>
                </a:solidFill>
              </a:rPr>
              <a:t>HOWEVER</a:t>
            </a:r>
          </a:p>
        </p:txBody>
      </p:sp>
      <p:sp>
        <p:nvSpPr>
          <p:cNvPr id="3" name="Content Placeholder 2">
            <a:extLst>
              <a:ext uri="{FF2B5EF4-FFF2-40B4-BE49-F238E27FC236}">
                <a16:creationId xmlns:a16="http://schemas.microsoft.com/office/drawing/2014/main" id="{B17A9664-49C0-4536-AA77-FADF50088E95}"/>
              </a:ext>
            </a:extLst>
          </p:cNvPr>
          <p:cNvSpPr>
            <a:spLocks noGrp="1"/>
          </p:cNvSpPr>
          <p:nvPr>
            <p:ph idx="1"/>
          </p:nvPr>
        </p:nvSpPr>
        <p:spPr/>
        <p:txBody>
          <a:bodyPr/>
          <a:lstStyle/>
          <a:p>
            <a:r>
              <a:rPr lang="en-US" dirty="0">
                <a:solidFill>
                  <a:schemeClr val="bg1"/>
                </a:solidFill>
              </a:rPr>
              <a:t>You need to know that the “unknown” is worth fearing</a:t>
            </a:r>
          </a:p>
          <a:p>
            <a:endParaRPr lang="en-US" dirty="0">
              <a:solidFill>
                <a:schemeClr val="bg1"/>
              </a:solidFill>
            </a:endParaRPr>
          </a:p>
          <a:p>
            <a:r>
              <a:rPr lang="en-US" dirty="0">
                <a:solidFill>
                  <a:schemeClr val="bg1"/>
                </a:solidFill>
              </a:rPr>
              <a:t>If nothing happens, or there is no history of danger, then the suspense also dissipates </a:t>
            </a:r>
          </a:p>
          <a:p>
            <a:endParaRPr lang="en-US" dirty="0">
              <a:solidFill>
                <a:schemeClr val="bg1"/>
              </a:solidFill>
            </a:endParaRPr>
          </a:p>
          <a:p>
            <a:r>
              <a:rPr lang="en-US" dirty="0">
                <a:solidFill>
                  <a:schemeClr val="bg1"/>
                </a:solidFill>
              </a:rPr>
              <a:t>Other people’s fear can also work to accomplish this. Even if you don’t see any proof of the danger, if other people are afraid, either from experience or paranoia, it can work to add credibility to the fear</a:t>
            </a:r>
          </a:p>
          <a:p>
            <a:endParaRPr lang="en-US" dirty="0">
              <a:solidFill>
                <a:schemeClr val="bg1"/>
              </a:solidFill>
            </a:endParaRPr>
          </a:p>
        </p:txBody>
      </p:sp>
    </p:spTree>
    <p:extLst>
      <p:ext uri="{BB962C8B-B14F-4D97-AF65-F5344CB8AC3E}">
        <p14:creationId xmlns:p14="http://schemas.microsoft.com/office/powerpoint/2010/main" val="337445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42D0-3AC0-4051-A340-66B713860C07}"/>
              </a:ext>
            </a:extLst>
          </p:cNvPr>
          <p:cNvSpPr>
            <a:spLocks noGrp="1"/>
          </p:cNvSpPr>
          <p:nvPr>
            <p:ph type="title"/>
          </p:nvPr>
        </p:nvSpPr>
        <p:spPr/>
        <p:txBody>
          <a:bodyPr/>
          <a:lstStyle/>
          <a:p>
            <a:r>
              <a:rPr lang="en-US" dirty="0">
                <a:solidFill>
                  <a:schemeClr val="bg1"/>
                </a:solidFill>
              </a:rPr>
              <a:t>Gore is Good, but Dread is Better</a:t>
            </a:r>
          </a:p>
        </p:txBody>
      </p:sp>
      <p:sp>
        <p:nvSpPr>
          <p:cNvPr id="3" name="Content Placeholder 2">
            <a:extLst>
              <a:ext uri="{FF2B5EF4-FFF2-40B4-BE49-F238E27FC236}">
                <a16:creationId xmlns:a16="http://schemas.microsoft.com/office/drawing/2014/main" id="{B274667E-1B22-40BE-A4BE-9BE8B67D3DD8}"/>
              </a:ext>
            </a:extLst>
          </p:cNvPr>
          <p:cNvSpPr>
            <a:spLocks noGrp="1"/>
          </p:cNvSpPr>
          <p:nvPr>
            <p:ph idx="1"/>
          </p:nvPr>
        </p:nvSpPr>
        <p:spPr/>
        <p:txBody>
          <a:bodyPr/>
          <a:lstStyle/>
          <a:p>
            <a:r>
              <a:rPr lang="en-US" sz="3200" dirty="0">
                <a:solidFill>
                  <a:schemeClr val="bg1"/>
                </a:solidFill>
              </a:rPr>
              <a:t>If things get too bloody too often, then it loses some of its impact. </a:t>
            </a:r>
          </a:p>
          <a:p>
            <a:endParaRPr lang="en-US" sz="3200" dirty="0">
              <a:solidFill>
                <a:schemeClr val="bg1"/>
              </a:solidFill>
            </a:endParaRPr>
          </a:p>
          <a:p>
            <a:r>
              <a:rPr lang="en-US" sz="3200" dirty="0">
                <a:solidFill>
                  <a:schemeClr val="bg1"/>
                </a:solidFill>
              </a:rPr>
              <a:t>In fact, it can run the risk of becoming comic</a:t>
            </a:r>
          </a:p>
          <a:p>
            <a:endParaRPr lang="en-US" sz="3200" dirty="0">
              <a:solidFill>
                <a:schemeClr val="bg1"/>
              </a:solidFill>
            </a:endParaRPr>
          </a:p>
          <a:p>
            <a:r>
              <a:rPr lang="en-US" sz="3200" dirty="0">
                <a:solidFill>
                  <a:schemeClr val="bg1"/>
                </a:solidFill>
              </a:rPr>
              <a:t>Often times, references or hints of the gruesomeness can be enough to frighten since the audience can fill in some of the gruesome details themselves</a:t>
            </a:r>
          </a:p>
          <a:p>
            <a:endParaRPr lang="en-US" dirty="0">
              <a:solidFill>
                <a:schemeClr val="bg1"/>
              </a:solidFill>
            </a:endParaRPr>
          </a:p>
        </p:txBody>
      </p:sp>
    </p:spTree>
    <p:extLst>
      <p:ext uri="{BB962C8B-B14F-4D97-AF65-F5344CB8AC3E}">
        <p14:creationId xmlns:p14="http://schemas.microsoft.com/office/powerpoint/2010/main" val="167878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D48E2-FAA8-45D5-BF88-7D336928D997}"/>
              </a:ext>
            </a:extLst>
          </p:cNvPr>
          <p:cNvSpPr>
            <a:spLocks noGrp="1"/>
          </p:cNvSpPr>
          <p:nvPr>
            <p:ph type="title"/>
          </p:nvPr>
        </p:nvSpPr>
        <p:spPr/>
        <p:txBody>
          <a:bodyPr/>
          <a:lstStyle/>
          <a:p>
            <a:r>
              <a:rPr lang="en-US" dirty="0">
                <a:solidFill>
                  <a:schemeClr val="bg1"/>
                </a:solidFill>
              </a:rPr>
              <a:t>Bad things happen to good people</a:t>
            </a:r>
          </a:p>
        </p:txBody>
      </p:sp>
      <p:sp>
        <p:nvSpPr>
          <p:cNvPr id="3" name="Content Placeholder 2">
            <a:extLst>
              <a:ext uri="{FF2B5EF4-FFF2-40B4-BE49-F238E27FC236}">
                <a16:creationId xmlns:a16="http://schemas.microsoft.com/office/drawing/2014/main" id="{026F90BB-A8DB-49FC-9BF6-437AF2559299}"/>
              </a:ext>
            </a:extLst>
          </p:cNvPr>
          <p:cNvSpPr>
            <a:spLocks noGrp="1"/>
          </p:cNvSpPr>
          <p:nvPr>
            <p:ph idx="1"/>
          </p:nvPr>
        </p:nvSpPr>
        <p:spPr/>
        <p:txBody>
          <a:bodyPr/>
          <a:lstStyle/>
          <a:p>
            <a:pPr marL="0" indent="0">
              <a:buNone/>
            </a:pPr>
            <a:r>
              <a:rPr lang="en-US" dirty="0">
                <a:solidFill>
                  <a:schemeClr val="bg1"/>
                </a:solidFill>
              </a:rPr>
              <a:t>Let bad things happen to good people that we CARE ABOUT. </a:t>
            </a:r>
          </a:p>
          <a:p>
            <a:pPr marL="0" indent="0">
              <a:buNone/>
            </a:pPr>
            <a:endParaRPr lang="en-US" dirty="0">
              <a:solidFill>
                <a:schemeClr val="bg1"/>
              </a:solidFill>
            </a:endParaRPr>
          </a:p>
          <a:p>
            <a:pPr marL="0" indent="0">
              <a:buNone/>
            </a:pPr>
            <a:r>
              <a:rPr lang="en-US" dirty="0">
                <a:solidFill>
                  <a:schemeClr val="bg1"/>
                </a:solidFill>
              </a:rPr>
              <a:t>It is more frightening and horrifying if the bad stuff is happening to someone that we know and like, even a little bit, than to someone who is a complete stranger. </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It is a lot harder to care about someone that we don’t know. They just become a body. </a:t>
            </a:r>
          </a:p>
        </p:txBody>
      </p:sp>
    </p:spTree>
    <p:extLst>
      <p:ext uri="{BB962C8B-B14F-4D97-AF65-F5344CB8AC3E}">
        <p14:creationId xmlns:p14="http://schemas.microsoft.com/office/powerpoint/2010/main" val="422960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4967-4098-4C31-A68D-9E0529BD3681}"/>
              </a:ext>
            </a:extLst>
          </p:cNvPr>
          <p:cNvSpPr>
            <a:spLocks noGrp="1"/>
          </p:cNvSpPr>
          <p:nvPr>
            <p:ph type="title"/>
          </p:nvPr>
        </p:nvSpPr>
        <p:spPr/>
        <p:txBody>
          <a:bodyPr/>
          <a:lstStyle/>
          <a:p>
            <a:r>
              <a:rPr lang="en-US" dirty="0">
                <a:solidFill>
                  <a:schemeClr val="bg1"/>
                </a:solidFill>
              </a:rPr>
              <a:t>Make Good People Make BAD Decisions</a:t>
            </a:r>
          </a:p>
        </p:txBody>
      </p:sp>
      <p:sp>
        <p:nvSpPr>
          <p:cNvPr id="3" name="Content Placeholder 2">
            <a:extLst>
              <a:ext uri="{FF2B5EF4-FFF2-40B4-BE49-F238E27FC236}">
                <a16:creationId xmlns:a16="http://schemas.microsoft.com/office/drawing/2014/main" id="{D63FC8CF-37CF-4E48-8F42-9F435368E9C6}"/>
              </a:ext>
            </a:extLst>
          </p:cNvPr>
          <p:cNvSpPr>
            <a:spLocks noGrp="1"/>
          </p:cNvSpPr>
          <p:nvPr>
            <p:ph idx="1"/>
          </p:nvPr>
        </p:nvSpPr>
        <p:spPr/>
        <p:txBody>
          <a:bodyPr>
            <a:normAutofit lnSpcReduction="10000"/>
          </a:bodyPr>
          <a:lstStyle/>
          <a:p>
            <a:r>
              <a:rPr lang="en-US" dirty="0">
                <a:solidFill>
                  <a:schemeClr val="bg1"/>
                </a:solidFill>
              </a:rPr>
              <a:t>Rather than just letting bad things happen, give the character a reason for making a bad decision that puts them in danger. </a:t>
            </a:r>
          </a:p>
          <a:p>
            <a:endParaRPr lang="en-US" dirty="0">
              <a:solidFill>
                <a:schemeClr val="bg1"/>
              </a:solidFill>
            </a:endParaRPr>
          </a:p>
          <a:p>
            <a:r>
              <a:rPr lang="en-US" dirty="0">
                <a:solidFill>
                  <a:schemeClr val="bg1"/>
                </a:solidFill>
              </a:rPr>
              <a:t>For example: if there is a strange noise or the character suspects there’s someone outside at night, give them a REASON to go check it out. (example: their pet, child, sibling, </a:t>
            </a:r>
            <a:r>
              <a:rPr lang="en-US" dirty="0" err="1">
                <a:solidFill>
                  <a:schemeClr val="bg1"/>
                </a:solidFill>
              </a:rPr>
              <a:t>etc</a:t>
            </a:r>
            <a:r>
              <a:rPr lang="en-US" dirty="0">
                <a:solidFill>
                  <a:schemeClr val="bg1"/>
                </a:solidFill>
              </a:rPr>
              <a:t> is outside and they are worried)</a:t>
            </a:r>
          </a:p>
          <a:p>
            <a:endParaRPr lang="en-US" dirty="0">
              <a:solidFill>
                <a:schemeClr val="bg1"/>
              </a:solidFill>
            </a:endParaRPr>
          </a:p>
          <a:p>
            <a:r>
              <a:rPr lang="en-US" dirty="0">
                <a:solidFill>
                  <a:schemeClr val="bg1"/>
                </a:solidFill>
              </a:rPr>
              <a:t>Example: in Get Out, the character wants to leave, but his girlfriend puts it off</a:t>
            </a:r>
          </a:p>
        </p:txBody>
      </p:sp>
    </p:spTree>
    <p:extLst>
      <p:ext uri="{BB962C8B-B14F-4D97-AF65-F5344CB8AC3E}">
        <p14:creationId xmlns:p14="http://schemas.microsoft.com/office/powerpoint/2010/main" val="397079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77925-3982-4486-A8B4-E88BD1FC376C}"/>
              </a:ext>
            </a:extLst>
          </p:cNvPr>
          <p:cNvSpPr>
            <a:spLocks noGrp="1"/>
          </p:cNvSpPr>
          <p:nvPr>
            <p:ph type="title"/>
          </p:nvPr>
        </p:nvSpPr>
        <p:spPr/>
        <p:txBody>
          <a:bodyPr/>
          <a:lstStyle/>
          <a:p>
            <a:r>
              <a:rPr lang="en-US" dirty="0">
                <a:solidFill>
                  <a:schemeClr val="bg1"/>
                </a:solidFill>
              </a:rPr>
              <a:t>HORROR NEEDS HOPE</a:t>
            </a:r>
          </a:p>
        </p:txBody>
      </p:sp>
      <p:sp>
        <p:nvSpPr>
          <p:cNvPr id="3" name="Content Placeholder 2">
            <a:extLst>
              <a:ext uri="{FF2B5EF4-FFF2-40B4-BE49-F238E27FC236}">
                <a16:creationId xmlns:a16="http://schemas.microsoft.com/office/drawing/2014/main" id="{B86F8C89-3052-480A-B370-7983F8F41D42}"/>
              </a:ext>
            </a:extLst>
          </p:cNvPr>
          <p:cNvSpPr>
            <a:spLocks noGrp="1"/>
          </p:cNvSpPr>
          <p:nvPr>
            <p:ph idx="1"/>
          </p:nvPr>
        </p:nvSpPr>
        <p:spPr/>
        <p:txBody>
          <a:bodyPr/>
          <a:lstStyle/>
          <a:p>
            <a:r>
              <a:rPr lang="en-US" dirty="0">
                <a:solidFill>
                  <a:schemeClr val="bg1"/>
                </a:solidFill>
              </a:rPr>
              <a:t>Unceasing and unflinching horror ceases to actually be horrific until we have its opposite present. Give your characters a glimmer of hope at escape, at beating the bad guy, etc. </a:t>
            </a:r>
          </a:p>
          <a:p>
            <a:endParaRPr lang="en-US" dirty="0">
              <a:solidFill>
                <a:schemeClr val="bg1"/>
              </a:solidFill>
            </a:endParaRPr>
          </a:p>
          <a:p>
            <a:r>
              <a:rPr lang="en-US" dirty="0">
                <a:solidFill>
                  <a:schemeClr val="bg1"/>
                </a:solidFill>
              </a:rPr>
              <a:t>That doesn’t mean that hope needs to win out. Horror always asks that question of which will win the day: the eyes of hope or the jaws of hell?</a:t>
            </a:r>
          </a:p>
        </p:txBody>
      </p:sp>
    </p:spTree>
    <p:extLst>
      <p:ext uri="{BB962C8B-B14F-4D97-AF65-F5344CB8AC3E}">
        <p14:creationId xmlns:p14="http://schemas.microsoft.com/office/powerpoint/2010/main" val="1806342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1018</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Horror Notes</vt:lpstr>
      <vt:lpstr>Refresher</vt:lpstr>
      <vt:lpstr>Opinion: Jump Scares</vt:lpstr>
      <vt:lpstr>TERROR is SUSPENSE</vt:lpstr>
      <vt:lpstr>HOWEVER</vt:lpstr>
      <vt:lpstr>Gore is Good, but Dread is Better</vt:lpstr>
      <vt:lpstr>Bad things happen to good people</vt:lpstr>
      <vt:lpstr>Make Good People Make BAD Decisions</vt:lpstr>
      <vt:lpstr>HORROR NEEDS HOPE</vt:lpstr>
      <vt:lpstr>NEVER TELL YOUR AUDIENCE TO BE SCARED</vt:lpstr>
      <vt:lpstr>Write in an active sense</vt:lpstr>
      <vt:lpstr>More on “Suddenly”</vt:lpstr>
      <vt:lpstr>When can you use “suddenly”?</vt:lpstr>
      <vt:lpstr>Break Your Flashlight</vt:lpstr>
      <vt:lpstr>Horror Narration</vt:lpstr>
      <vt:lpstr>Read the example:</vt:lpstr>
      <vt:lpstr>Watch an 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Horror Notes</dc:title>
  <dc:creator>Meghan Sanders</dc:creator>
  <cp:lastModifiedBy>Meghan Sanders</cp:lastModifiedBy>
  <cp:revision>6</cp:revision>
  <dcterms:created xsi:type="dcterms:W3CDTF">2018-03-20T13:41:00Z</dcterms:created>
  <dcterms:modified xsi:type="dcterms:W3CDTF">2018-03-20T15:01:33Z</dcterms:modified>
</cp:coreProperties>
</file>