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77" r:id="rId10"/>
    <p:sldId id="264" r:id="rId11"/>
    <p:sldId id="265" r:id="rId12"/>
    <p:sldId id="266" r:id="rId13"/>
    <p:sldId id="267" r:id="rId14"/>
    <p:sldId id="268" r:id="rId15"/>
    <p:sldId id="269" r:id="rId16"/>
    <p:sldId id="270" r:id="rId17"/>
    <p:sldId id="276" r:id="rId18"/>
    <p:sldId id="273" r:id="rId19"/>
    <p:sldId id="274" r:id="rId20"/>
    <p:sldId id="275" r:id="rId21"/>
    <p:sldId id="278" r:id="rId22"/>
    <p:sldId id="279" r:id="rId23"/>
    <p:sldId id="280" r:id="rId24"/>
    <p:sldId id="28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han Sanders" userId="0e6f7f36633600ec" providerId="LiveId" clId="{B0AEBB56-F1CF-41D7-9363-6CCDB6736620}"/>
    <pc:docChg chg="custSel addSld modSld">
      <pc:chgData name="Meghan Sanders" userId="0e6f7f36633600ec" providerId="LiveId" clId="{B0AEBB56-F1CF-41D7-9363-6CCDB6736620}" dt="2018-02-15T14:46:52.758" v="3703" actId="403"/>
      <pc:docMkLst>
        <pc:docMk/>
      </pc:docMkLst>
      <pc:sldChg chg="modSp">
        <pc:chgData name="Meghan Sanders" userId="0e6f7f36633600ec" providerId="LiveId" clId="{B0AEBB56-F1CF-41D7-9363-6CCDB6736620}" dt="2018-02-15T14:18:02.414" v="1817" actId="20577"/>
        <pc:sldMkLst>
          <pc:docMk/>
          <pc:sldMk cId="2181664598" sldId="275"/>
        </pc:sldMkLst>
        <pc:spChg chg="mod">
          <ac:chgData name="Meghan Sanders" userId="0e6f7f36633600ec" providerId="LiveId" clId="{B0AEBB56-F1CF-41D7-9363-6CCDB6736620}" dt="2018-02-15T14:16:08.658" v="1291" actId="20577"/>
          <ac:spMkLst>
            <pc:docMk/>
            <pc:sldMk cId="2181664598" sldId="275"/>
            <ac:spMk id="2" creationId="{0BABD147-96A3-4BA2-B490-4A21182F700C}"/>
          </ac:spMkLst>
        </pc:spChg>
        <pc:spChg chg="mod">
          <ac:chgData name="Meghan Sanders" userId="0e6f7f36633600ec" providerId="LiveId" clId="{B0AEBB56-F1CF-41D7-9363-6CCDB6736620}" dt="2018-02-15T14:18:02.414" v="1817" actId="20577"/>
          <ac:spMkLst>
            <pc:docMk/>
            <pc:sldMk cId="2181664598" sldId="275"/>
            <ac:spMk id="3" creationId="{AAAD253E-A0EA-43F1-AF27-7F308F777BDB}"/>
          </ac:spMkLst>
        </pc:spChg>
      </pc:sldChg>
      <pc:sldChg chg="modSp add">
        <pc:chgData name="Meghan Sanders" userId="0e6f7f36633600ec" providerId="LiveId" clId="{B0AEBB56-F1CF-41D7-9363-6CCDB6736620}" dt="2018-02-15T14:07:26.507" v="448" actId="20577"/>
        <pc:sldMkLst>
          <pc:docMk/>
          <pc:sldMk cId="4053086537" sldId="276"/>
        </pc:sldMkLst>
        <pc:spChg chg="mod">
          <ac:chgData name="Meghan Sanders" userId="0e6f7f36633600ec" providerId="LiveId" clId="{B0AEBB56-F1CF-41D7-9363-6CCDB6736620}" dt="2018-02-15T14:05:09.578" v="20" actId="20577"/>
          <ac:spMkLst>
            <pc:docMk/>
            <pc:sldMk cId="4053086537" sldId="276"/>
            <ac:spMk id="2" creationId="{AED33233-51C4-4602-A2C4-CBD0D9B25813}"/>
          </ac:spMkLst>
        </pc:spChg>
        <pc:spChg chg="mod">
          <ac:chgData name="Meghan Sanders" userId="0e6f7f36633600ec" providerId="LiveId" clId="{B0AEBB56-F1CF-41D7-9363-6CCDB6736620}" dt="2018-02-15T14:07:26.507" v="448" actId="20577"/>
          <ac:spMkLst>
            <pc:docMk/>
            <pc:sldMk cId="4053086537" sldId="276"/>
            <ac:spMk id="3" creationId="{2638376F-1668-4311-BA77-463EDA3310A3}"/>
          </ac:spMkLst>
        </pc:spChg>
      </pc:sldChg>
      <pc:sldChg chg="modSp add">
        <pc:chgData name="Meghan Sanders" userId="0e6f7f36633600ec" providerId="LiveId" clId="{B0AEBB56-F1CF-41D7-9363-6CCDB6736620}" dt="2018-02-15T14:14:07.479" v="1268" actId="20577"/>
        <pc:sldMkLst>
          <pc:docMk/>
          <pc:sldMk cId="2731827312" sldId="277"/>
        </pc:sldMkLst>
        <pc:spChg chg="mod">
          <ac:chgData name="Meghan Sanders" userId="0e6f7f36633600ec" providerId="LiveId" clId="{B0AEBB56-F1CF-41D7-9363-6CCDB6736620}" dt="2018-02-15T14:11:03.041" v="477" actId="20577"/>
          <ac:spMkLst>
            <pc:docMk/>
            <pc:sldMk cId="2731827312" sldId="277"/>
            <ac:spMk id="2" creationId="{33E05B58-1431-49AE-AD07-D37972201197}"/>
          </ac:spMkLst>
        </pc:spChg>
        <pc:spChg chg="mod">
          <ac:chgData name="Meghan Sanders" userId="0e6f7f36633600ec" providerId="LiveId" clId="{B0AEBB56-F1CF-41D7-9363-6CCDB6736620}" dt="2018-02-15T14:14:07.479" v="1268" actId="20577"/>
          <ac:spMkLst>
            <pc:docMk/>
            <pc:sldMk cId="2731827312" sldId="277"/>
            <ac:spMk id="3" creationId="{96EBD349-4FB8-49F1-9CAD-F0677D8BA7A6}"/>
          </ac:spMkLst>
        </pc:spChg>
      </pc:sldChg>
      <pc:sldChg chg="modSp add">
        <pc:chgData name="Meghan Sanders" userId="0e6f7f36633600ec" providerId="LiveId" clId="{B0AEBB56-F1CF-41D7-9363-6CCDB6736620}" dt="2018-02-15T14:39:32.545" v="2264" actId="403"/>
        <pc:sldMkLst>
          <pc:docMk/>
          <pc:sldMk cId="519759986" sldId="278"/>
        </pc:sldMkLst>
        <pc:spChg chg="mod">
          <ac:chgData name="Meghan Sanders" userId="0e6f7f36633600ec" providerId="LiveId" clId="{B0AEBB56-F1CF-41D7-9363-6CCDB6736620}" dt="2018-02-15T14:26:00.969" v="1837" actId="20577"/>
          <ac:spMkLst>
            <pc:docMk/>
            <pc:sldMk cId="519759986" sldId="278"/>
            <ac:spMk id="2" creationId="{F296ED7F-32A3-4310-92BE-34737EF89771}"/>
          </ac:spMkLst>
        </pc:spChg>
        <pc:spChg chg="mod">
          <ac:chgData name="Meghan Sanders" userId="0e6f7f36633600ec" providerId="LiveId" clId="{B0AEBB56-F1CF-41D7-9363-6CCDB6736620}" dt="2018-02-15T14:39:32.545" v="2264" actId="403"/>
          <ac:spMkLst>
            <pc:docMk/>
            <pc:sldMk cId="519759986" sldId="278"/>
            <ac:spMk id="3" creationId="{C0FE3406-F20F-4B70-9DF1-E4564CC0324C}"/>
          </ac:spMkLst>
        </pc:spChg>
      </pc:sldChg>
      <pc:sldChg chg="modSp add">
        <pc:chgData name="Meghan Sanders" userId="0e6f7f36633600ec" providerId="LiveId" clId="{B0AEBB56-F1CF-41D7-9363-6CCDB6736620}" dt="2018-02-15T14:42:54.963" v="3194" actId="313"/>
        <pc:sldMkLst>
          <pc:docMk/>
          <pc:sldMk cId="2403847146" sldId="279"/>
        </pc:sldMkLst>
        <pc:spChg chg="mod">
          <ac:chgData name="Meghan Sanders" userId="0e6f7f36633600ec" providerId="LiveId" clId="{B0AEBB56-F1CF-41D7-9363-6CCDB6736620}" dt="2018-02-15T14:39:40.699" v="2290" actId="20577"/>
          <ac:spMkLst>
            <pc:docMk/>
            <pc:sldMk cId="2403847146" sldId="279"/>
            <ac:spMk id="2" creationId="{D8789B11-9B9C-413E-A56B-CE949BFE6591}"/>
          </ac:spMkLst>
        </pc:spChg>
        <pc:spChg chg="mod">
          <ac:chgData name="Meghan Sanders" userId="0e6f7f36633600ec" providerId="LiveId" clId="{B0AEBB56-F1CF-41D7-9363-6CCDB6736620}" dt="2018-02-15T14:42:54.963" v="3194" actId="313"/>
          <ac:spMkLst>
            <pc:docMk/>
            <pc:sldMk cId="2403847146" sldId="279"/>
            <ac:spMk id="3" creationId="{1D207677-66B6-404D-A24E-557BE84A7B17}"/>
          </ac:spMkLst>
        </pc:spChg>
      </pc:sldChg>
      <pc:sldChg chg="modSp add">
        <pc:chgData name="Meghan Sanders" userId="0e6f7f36633600ec" providerId="LiveId" clId="{B0AEBB56-F1CF-41D7-9363-6CCDB6736620}" dt="2018-02-15T14:45:03.001" v="3350" actId="403"/>
        <pc:sldMkLst>
          <pc:docMk/>
          <pc:sldMk cId="3135886865" sldId="280"/>
        </pc:sldMkLst>
        <pc:spChg chg="mod">
          <ac:chgData name="Meghan Sanders" userId="0e6f7f36633600ec" providerId="LiveId" clId="{B0AEBB56-F1CF-41D7-9363-6CCDB6736620}" dt="2018-02-15T14:44:19.346" v="3216" actId="20577"/>
          <ac:spMkLst>
            <pc:docMk/>
            <pc:sldMk cId="3135886865" sldId="280"/>
            <ac:spMk id="2" creationId="{9700AEC8-F558-43E6-9DAC-747D7182CD4F}"/>
          </ac:spMkLst>
        </pc:spChg>
        <pc:spChg chg="mod">
          <ac:chgData name="Meghan Sanders" userId="0e6f7f36633600ec" providerId="LiveId" clId="{B0AEBB56-F1CF-41D7-9363-6CCDB6736620}" dt="2018-02-15T14:45:03.001" v="3350" actId="403"/>
          <ac:spMkLst>
            <pc:docMk/>
            <pc:sldMk cId="3135886865" sldId="280"/>
            <ac:spMk id="3" creationId="{B50A4C0A-4E63-4AF3-8B11-A69919DFAFC4}"/>
          </ac:spMkLst>
        </pc:spChg>
      </pc:sldChg>
      <pc:sldChg chg="modSp add">
        <pc:chgData name="Meghan Sanders" userId="0e6f7f36633600ec" providerId="LiveId" clId="{B0AEBB56-F1CF-41D7-9363-6CCDB6736620}" dt="2018-02-15T14:46:52.758" v="3703" actId="403"/>
        <pc:sldMkLst>
          <pc:docMk/>
          <pc:sldMk cId="901158007" sldId="281"/>
        </pc:sldMkLst>
        <pc:spChg chg="mod">
          <ac:chgData name="Meghan Sanders" userId="0e6f7f36633600ec" providerId="LiveId" clId="{B0AEBB56-F1CF-41D7-9363-6CCDB6736620}" dt="2018-02-15T14:45:52.792" v="3405" actId="20577"/>
          <ac:spMkLst>
            <pc:docMk/>
            <pc:sldMk cId="901158007" sldId="281"/>
            <ac:spMk id="2" creationId="{1752B5A7-157F-4045-86D2-0FD13417B64F}"/>
          </ac:spMkLst>
        </pc:spChg>
        <pc:spChg chg="mod">
          <ac:chgData name="Meghan Sanders" userId="0e6f7f36633600ec" providerId="LiveId" clId="{B0AEBB56-F1CF-41D7-9363-6CCDB6736620}" dt="2018-02-15T14:46:52.758" v="3703" actId="403"/>
          <ac:spMkLst>
            <pc:docMk/>
            <pc:sldMk cId="901158007" sldId="281"/>
            <ac:spMk id="3" creationId="{C821C751-BA3A-412E-8CF8-4B7219A1EE4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2/15/2018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2/15/2018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2/15/2018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2/15/2018</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2/15/2018</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2/15/2018</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2/15/2018</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2/15/2018</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monetalia.com/paintings/large/monet-irises-monets-garden.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1A50A-9EBF-470E-876A-34B465FB4A0C}"/>
              </a:ext>
            </a:extLst>
          </p:cNvPr>
          <p:cNvSpPr>
            <a:spLocks noGrp="1"/>
          </p:cNvSpPr>
          <p:nvPr>
            <p:ph type="ctrTitle"/>
          </p:nvPr>
        </p:nvSpPr>
        <p:spPr/>
        <p:txBody>
          <a:bodyPr/>
          <a:lstStyle/>
          <a:p>
            <a:r>
              <a:rPr lang="en-US" dirty="0"/>
              <a:t>Heart of Darkness</a:t>
            </a:r>
          </a:p>
        </p:txBody>
      </p:sp>
      <p:sp>
        <p:nvSpPr>
          <p:cNvPr id="3" name="Subtitle 2">
            <a:extLst>
              <a:ext uri="{FF2B5EF4-FFF2-40B4-BE49-F238E27FC236}">
                <a16:creationId xmlns:a16="http://schemas.microsoft.com/office/drawing/2014/main" id="{2025DB68-446B-4B4C-B562-66CC72FB8470}"/>
              </a:ext>
            </a:extLst>
          </p:cNvPr>
          <p:cNvSpPr>
            <a:spLocks noGrp="1"/>
          </p:cNvSpPr>
          <p:nvPr>
            <p:ph type="subTitle" idx="1"/>
          </p:nvPr>
        </p:nvSpPr>
        <p:spPr/>
        <p:txBody>
          <a:bodyPr/>
          <a:lstStyle/>
          <a:p>
            <a:r>
              <a:rPr lang="en-US" dirty="0"/>
              <a:t>Introduction</a:t>
            </a:r>
          </a:p>
        </p:txBody>
      </p:sp>
    </p:spTree>
    <p:extLst>
      <p:ext uri="{BB962C8B-B14F-4D97-AF65-F5344CB8AC3E}">
        <p14:creationId xmlns:p14="http://schemas.microsoft.com/office/powerpoint/2010/main" val="681612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793B7-AC23-4EE5-858B-1B36D307B4B7}"/>
              </a:ext>
            </a:extLst>
          </p:cNvPr>
          <p:cNvSpPr>
            <a:spLocks noGrp="1"/>
          </p:cNvSpPr>
          <p:nvPr>
            <p:ph type="title"/>
          </p:nvPr>
        </p:nvSpPr>
        <p:spPr/>
        <p:txBody>
          <a:bodyPr/>
          <a:lstStyle/>
          <a:p>
            <a:r>
              <a:rPr lang="en-US" dirty="0"/>
              <a:t>Style and purpose of HOD</a:t>
            </a:r>
          </a:p>
        </p:txBody>
      </p:sp>
      <p:sp>
        <p:nvSpPr>
          <p:cNvPr id="3" name="Content Placeholder 2">
            <a:extLst>
              <a:ext uri="{FF2B5EF4-FFF2-40B4-BE49-F238E27FC236}">
                <a16:creationId xmlns:a16="http://schemas.microsoft.com/office/drawing/2014/main" id="{89F46C04-1183-452D-B8E6-978A298F1195}"/>
              </a:ext>
            </a:extLst>
          </p:cNvPr>
          <p:cNvSpPr>
            <a:spLocks noGrp="1"/>
          </p:cNvSpPr>
          <p:nvPr>
            <p:ph idx="1"/>
          </p:nvPr>
        </p:nvSpPr>
        <p:spPr/>
        <p:txBody>
          <a:bodyPr>
            <a:normAutofit/>
          </a:bodyPr>
          <a:lstStyle/>
          <a:p>
            <a:r>
              <a:rPr lang="en-US" sz="3200" b="1" dirty="0"/>
              <a:t>To begin to discuss these elements, consider Impressionist paintings. What similarities do these paintings have?</a:t>
            </a:r>
          </a:p>
        </p:txBody>
      </p:sp>
    </p:spTree>
    <p:extLst>
      <p:ext uri="{BB962C8B-B14F-4D97-AF65-F5344CB8AC3E}">
        <p14:creationId xmlns:p14="http://schemas.microsoft.com/office/powerpoint/2010/main" val="8279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8" descr="Irises in Monet's Garden (The Artist's Garden at Giverny) by Claude Monet">
            <a:hlinkClick r:id="rId2" tooltip="Full sized Irises in Monet's Garden (The Artist's Garden at Giverny) by Claude Mone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
            <a:ext cx="8001000"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2809621"/>
      </p:ext>
    </p:extLst>
  </p:cSld>
  <p:clrMapOvr>
    <a:masterClrMapping/>
  </p:clrMapOvr>
  <p:transition spd="slow">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10"/>
          <p:cNvGrpSpPr>
            <a:grpSpLocks/>
          </p:cNvGrpSpPr>
          <p:nvPr/>
        </p:nvGrpSpPr>
        <p:grpSpPr bwMode="auto">
          <a:xfrm>
            <a:off x="3136900" y="1173164"/>
            <a:ext cx="5919788" cy="4511675"/>
            <a:chOff x="0" y="2768"/>
            <a:chExt cx="3729" cy="2842"/>
          </a:xfrm>
        </p:grpSpPr>
        <p:sp>
          <p:nvSpPr>
            <p:cNvPr id="4100" name="Rectangle 7"/>
            <p:cNvSpPr>
              <a:spLocks noChangeArrowheads="1"/>
            </p:cNvSpPr>
            <p:nvPr/>
          </p:nvSpPr>
          <p:spPr bwMode="auto">
            <a:xfrm>
              <a:off x="0" y="2768"/>
              <a:ext cx="372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4101" name="Rectangle 8"/>
            <p:cNvSpPr>
              <a:spLocks noChangeArrowheads="1"/>
            </p:cNvSpPr>
            <p:nvPr/>
          </p:nvSpPr>
          <p:spPr bwMode="auto">
            <a:xfrm>
              <a:off x="0" y="2768"/>
              <a:ext cx="3729" cy="2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000" b="1">
                  <a:solidFill>
                    <a:srgbClr val="660000"/>
                  </a:solidFill>
                  <a:latin typeface="Arial" panose="020B0604020202020204" pitchFamily="34" charset="0"/>
                </a:rPr>
                <a:t>  </a:t>
              </a:r>
              <a:r>
                <a:rPr lang="en-US" altLang="en-US" sz="27000" b="1">
                  <a:solidFill>
                    <a:srgbClr val="660000"/>
                  </a:solidFill>
                  <a:latin typeface="Arial" panose="020B0604020202020204" pitchFamily="34" charset="0"/>
                </a:rPr>
                <a:t> </a:t>
              </a:r>
              <a:r>
                <a:rPr lang="en-US" altLang="en-US" sz="1000" b="1">
                  <a:solidFill>
                    <a:srgbClr val="660000"/>
                  </a:solidFill>
                  <a:latin typeface="Arial" panose="020B0604020202020204" pitchFamily="34" charset="0"/>
                </a:rPr>
                <a:t>                                                                                                                                                        </a:t>
              </a:r>
              <a:endParaRPr lang="en-US" altLang="en-US" sz="1100"/>
            </a:p>
            <a:p>
              <a:pPr algn="ctr">
                <a:spcBef>
                  <a:spcPct val="0"/>
                </a:spcBef>
                <a:buFontTx/>
                <a:buNone/>
              </a:pPr>
              <a:endParaRPr lang="en-US" altLang="en-US" sz="1000" b="1">
                <a:solidFill>
                  <a:srgbClr val="660000"/>
                </a:solidFill>
                <a:latin typeface="Arial" panose="020B0604020202020204" pitchFamily="34" charset="0"/>
              </a:endParaRPr>
            </a:p>
          </p:txBody>
        </p:sp>
      </p:grpSp>
      <p:pic>
        <p:nvPicPr>
          <p:cNvPr id="4099" name="Picture 9" descr="Claude Monet - Impression Sunrise"/>
          <p:cNvPicPr>
            <a:picLocks noChangeAspect="1" noChangeArrowheads="1"/>
          </p:cNvPicPr>
          <p:nvPr/>
        </p:nvPicPr>
        <p:blipFill>
          <a:blip r:embed="rId2">
            <a:extLst>
              <a:ext uri="{28A0092B-C50C-407E-A947-70E740481C1C}">
                <a14:useLocalDpi xmlns:a14="http://schemas.microsoft.com/office/drawing/2010/main" val="0"/>
              </a:ext>
            </a:extLst>
          </a:blip>
          <a:srcRect r="2632" b="4385"/>
          <a:stretch>
            <a:fillRect/>
          </a:stretch>
        </p:blipFill>
        <p:spPr bwMode="auto">
          <a:xfrm>
            <a:off x="1752600" y="0"/>
            <a:ext cx="8686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8808755"/>
      </p:ext>
    </p:extLst>
  </p:cSld>
  <p:clrMapOvr>
    <a:masterClrMapping/>
  </p:clrMapOvr>
  <p:transition spd="slow">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5" descr="Moris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588"/>
            <a:ext cx="8229600"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0345639"/>
      </p:ext>
    </p:extLst>
  </p:cSld>
  <p:clrMapOvr>
    <a:masterClrMapping/>
  </p:clrMapOvr>
  <p:transition spd="slow">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n-US" altLang="en-US" b="1">
                <a:solidFill>
                  <a:schemeClr val="bg1"/>
                </a:solidFill>
                <a:latin typeface="Arial" panose="020B0604020202020204" pitchFamily="34" charset="0"/>
              </a:rPr>
              <a:t>Why the Blurriness?</a:t>
            </a:r>
          </a:p>
        </p:txBody>
      </p:sp>
      <p:sp>
        <p:nvSpPr>
          <p:cNvPr id="7171" name="Rectangle 3"/>
          <p:cNvSpPr>
            <a:spLocks noGrp="1" noChangeArrowheads="1"/>
          </p:cNvSpPr>
          <p:nvPr>
            <p:ph type="body" idx="1"/>
          </p:nvPr>
        </p:nvSpPr>
        <p:spPr/>
        <p:txBody>
          <a:bodyPr>
            <a:normAutofit fontScale="92500"/>
          </a:bodyPr>
          <a:lstStyle/>
          <a:p>
            <a:pPr eaLnBrk="1" hangingPunct="1"/>
            <a:r>
              <a:rPr lang="en-US" altLang="en-US" sz="2800" b="1" dirty="0">
                <a:latin typeface="Arial" panose="020B0604020202020204" pitchFamily="34" charset="0"/>
              </a:rPr>
              <a:t>For modern novelists, the messiness and confusion and darkness of experience is interesting.</a:t>
            </a:r>
            <a:br>
              <a:rPr lang="en-US" altLang="en-US" sz="2800" b="1" dirty="0">
                <a:latin typeface="Arial" panose="020B0604020202020204" pitchFamily="34" charset="0"/>
              </a:rPr>
            </a:br>
            <a:endParaRPr lang="en-US" altLang="en-US" sz="2800" b="1" dirty="0">
              <a:latin typeface="Arial" panose="020B0604020202020204" pitchFamily="34" charset="0"/>
            </a:endParaRPr>
          </a:p>
          <a:p>
            <a:pPr eaLnBrk="1" hangingPunct="1"/>
            <a:r>
              <a:rPr lang="en-US" altLang="en-US" sz="2800" b="1" dirty="0">
                <a:latin typeface="Arial" panose="020B0604020202020204" pitchFamily="34" charset="0"/>
              </a:rPr>
              <a:t>Rather than trying to simplify and abstract a particular meaning from experience, novelists tend to celebrate the multiplicity of ideas and meanings and sensations that experience can provide.</a:t>
            </a:r>
          </a:p>
        </p:txBody>
      </p:sp>
    </p:spTree>
    <p:extLst>
      <p:ext uri="{BB962C8B-B14F-4D97-AF65-F5344CB8AC3E}">
        <p14:creationId xmlns:p14="http://schemas.microsoft.com/office/powerpoint/2010/main" val="3975749669"/>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2000"/>
                                        <p:tgtEl>
                                          <p:spTgt spid="717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171">
                                            <p:txEl>
                                              <p:pRg st="1" end="1"/>
                                            </p:txEl>
                                          </p:spTgt>
                                        </p:tgtEl>
                                        <p:attrNameLst>
                                          <p:attrName>style.visibility</p:attrName>
                                        </p:attrNameLst>
                                      </p:cBhvr>
                                      <p:to>
                                        <p:strVal val="visible"/>
                                      </p:to>
                                    </p:set>
                                    <p:animEffect transition="in" filter="fade">
                                      <p:cBhvr>
                                        <p:cTn id="10" dur="20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altLang="en-US" b="1">
                <a:solidFill>
                  <a:schemeClr val="bg1"/>
                </a:solidFill>
                <a:latin typeface="Arial" panose="020B0604020202020204" pitchFamily="34" charset="0"/>
              </a:rPr>
              <a:t>Why the Blurriness?</a:t>
            </a:r>
          </a:p>
        </p:txBody>
      </p:sp>
      <p:sp>
        <p:nvSpPr>
          <p:cNvPr id="9219" name="Rectangle 3"/>
          <p:cNvSpPr>
            <a:spLocks noGrp="1" noChangeArrowheads="1"/>
          </p:cNvSpPr>
          <p:nvPr>
            <p:ph type="body" idx="1"/>
          </p:nvPr>
        </p:nvSpPr>
        <p:spPr/>
        <p:txBody>
          <a:bodyPr>
            <a:normAutofit lnSpcReduction="10000"/>
          </a:bodyPr>
          <a:lstStyle/>
          <a:p>
            <a:pPr eaLnBrk="1" hangingPunct="1"/>
            <a:r>
              <a:rPr lang="en-US" altLang="en-US" sz="2800" b="1" dirty="0">
                <a:latin typeface="Arial" panose="020B0604020202020204" pitchFamily="34" charset="0"/>
              </a:rPr>
              <a:t>Modern novelists are in the business of recreating and communicating the rich complexities of the experience itself.</a:t>
            </a:r>
            <a:br>
              <a:rPr lang="en-US" altLang="en-US" sz="2800" b="1" dirty="0">
                <a:latin typeface="Arial" panose="020B0604020202020204" pitchFamily="34" charset="0"/>
              </a:rPr>
            </a:br>
            <a:endParaRPr lang="en-US" altLang="en-US" sz="2800" b="1" dirty="0">
              <a:latin typeface="Arial" panose="020B0604020202020204" pitchFamily="34" charset="0"/>
            </a:endParaRPr>
          </a:p>
          <a:p>
            <a:pPr eaLnBrk="1" hangingPunct="1"/>
            <a:r>
              <a:rPr lang="en-US" altLang="en-US" sz="2800" b="1" dirty="0">
                <a:latin typeface="Arial" panose="020B0604020202020204" pitchFamily="34" charset="0"/>
              </a:rPr>
              <a:t>Their purpose is to get the reader to re-live an experience, with all its complexity and messiness, all its darkness and ambiguity.</a:t>
            </a:r>
          </a:p>
        </p:txBody>
      </p:sp>
    </p:spTree>
    <p:extLst>
      <p:ext uri="{BB962C8B-B14F-4D97-AF65-F5344CB8AC3E}">
        <p14:creationId xmlns:p14="http://schemas.microsoft.com/office/powerpoint/2010/main" val="2249678492"/>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2000"/>
                                        <p:tgtEl>
                                          <p:spTgt spid="921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219">
                                            <p:txEl>
                                              <p:pRg st="1" end="1"/>
                                            </p:txEl>
                                          </p:spTgt>
                                        </p:tgtEl>
                                        <p:attrNameLst>
                                          <p:attrName>style.visibility</p:attrName>
                                        </p:attrNameLst>
                                      </p:cBhvr>
                                      <p:to>
                                        <p:strVal val="visible"/>
                                      </p:to>
                                    </p:set>
                                    <p:animEffect transition="in" filter="fade">
                                      <p:cBhvr>
                                        <p:cTn id="10" dur="20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961103" y="2435941"/>
            <a:ext cx="3315929" cy="1791929"/>
          </a:xfrm>
        </p:spPr>
        <p:txBody>
          <a:bodyPr/>
          <a:lstStyle/>
          <a:p>
            <a:pPr algn="l" eaLnBrk="1" hangingPunct="1"/>
            <a:r>
              <a:rPr lang="en-US" altLang="en-US" b="1" dirty="0">
                <a:solidFill>
                  <a:schemeClr val="bg1"/>
                </a:solidFill>
                <a:latin typeface="Arial" panose="020B0604020202020204" pitchFamily="34" charset="0"/>
              </a:rPr>
              <a:t>Conrad’s world view</a:t>
            </a:r>
          </a:p>
        </p:txBody>
      </p:sp>
      <p:sp>
        <p:nvSpPr>
          <p:cNvPr id="9220" name="Rectangle 3"/>
          <p:cNvSpPr>
            <a:spLocks noGrp="1" noChangeArrowheads="1"/>
          </p:cNvSpPr>
          <p:nvPr>
            <p:ph type="body" idx="1"/>
          </p:nvPr>
        </p:nvSpPr>
        <p:spPr>
          <a:xfrm>
            <a:off x="4562168" y="1115961"/>
            <a:ext cx="6813755" cy="4876800"/>
          </a:xfrm>
        </p:spPr>
        <p:txBody>
          <a:bodyPr>
            <a:normAutofit lnSpcReduction="10000"/>
          </a:bodyPr>
          <a:lstStyle/>
          <a:p>
            <a:pPr eaLnBrk="1" hangingPunct="1">
              <a:lnSpc>
                <a:spcPct val="90000"/>
              </a:lnSpc>
            </a:pPr>
            <a:r>
              <a:rPr lang="en-US" altLang="en-US" sz="2400" b="1" dirty="0">
                <a:latin typeface="Arial" panose="020B0604020202020204" pitchFamily="34" charset="0"/>
              </a:rPr>
              <a:t>For Conrad, the world as we experience it is not a place that can be reduced to a set of clear, explicit truths</a:t>
            </a:r>
            <a:br>
              <a:rPr lang="en-US" altLang="en-US" sz="2400" b="1" dirty="0">
                <a:latin typeface="Arial" panose="020B0604020202020204" pitchFamily="34" charset="0"/>
              </a:rPr>
            </a:br>
            <a:endParaRPr lang="en-US" altLang="en-US" sz="2400" b="1" dirty="0">
              <a:latin typeface="Arial" panose="020B0604020202020204" pitchFamily="34" charset="0"/>
            </a:endParaRPr>
          </a:p>
          <a:p>
            <a:pPr eaLnBrk="1" hangingPunct="1">
              <a:lnSpc>
                <a:spcPct val="90000"/>
              </a:lnSpc>
            </a:pPr>
            <a:r>
              <a:rPr lang="en-US" altLang="en-US" sz="2400" b="1" dirty="0">
                <a:latin typeface="Arial" panose="020B0604020202020204" pitchFamily="34" charset="0"/>
              </a:rPr>
              <a:t>Instead, its truths (of the psyche, of the human mind and soul) are messy, vague, irrational, suggestive, and dark.</a:t>
            </a:r>
            <a:br>
              <a:rPr lang="en-US" altLang="en-US" sz="2400" b="1" dirty="0">
                <a:latin typeface="Arial" panose="020B0604020202020204" pitchFamily="34" charset="0"/>
              </a:rPr>
            </a:br>
            <a:endParaRPr lang="en-US" altLang="en-US" sz="2400" b="1" dirty="0">
              <a:latin typeface="Arial" panose="020B0604020202020204" pitchFamily="34" charset="0"/>
            </a:endParaRPr>
          </a:p>
          <a:p>
            <a:pPr eaLnBrk="1" hangingPunct="1">
              <a:lnSpc>
                <a:spcPct val="90000"/>
              </a:lnSpc>
            </a:pPr>
            <a:r>
              <a:rPr lang="en-US" altLang="en-US" sz="2400" b="1" dirty="0">
                <a:latin typeface="Arial" panose="020B0604020202020204" pitchFamily="34" charset="0"/>
              </a:rPr>
              <a:t>Conrad’s intention is to lead his readers to an experience of the “heart of darkness.” </a:t>
            </a:r>
          </a:p>
          <a:p>
            <a:pPr eaLnBrk="1" hangingPunct="1">
              <a:lnSpc>
                <a:spcPct val="90000"/>
              </a:lnSpc>
            </a:pPr>
            <a:r>
              <a:rPr lang="en-US" altLang="en-US" sz="2400" b="1" dirty="0">
                <a:latin typeface="Arial" panose="020B0604020202020204" pitchFamily="34" charset="0"/>
              </a:rPr>
              <a:t>His goal is </a:t>
            </a:r>
            <a:r>
              <a:rPr lang="en-US" altLang="en-US" sz="2400" b="1" u="sng" dirty="0">
                <a:latin typeface="Arial" panose="020B0604020202020204" pitchFamily="34" charset="0"/>
              </a:rPr>
              <a:t>not</a:t>
            </a:r>
            <a:r>
              <a:rPr lang="en-US" altLang="en-US" sz="2400" b="1" dirty="0">
                <a:latin typeface="Arial" panose="020B0604020202020204" pitchFamily="34" charset="0"/>
              </a:rPr>
              <a:t> to shed the light of reason on it, but to recreate his experience of darkness in our feelings, our sensibilities, our own dark and mysterious hearts.</a:t>
            </a:r>
          </a:p>
        </p:txBody>
      </p:sp>
    </p:spTree>
    <p:extLst>
      <p:ext uri="{BB962C8B-B14F-4D97-AF65-F5344CB8AC3E}">
        <p14:creationId xmlns:p14="http://schemas.microsoft.com/office/powerpoint/2010/main" val="2001734428"/>
      </p:ext>
    </p:extLst>
  </p:cSld>
  <p:clrMapOvr>
    <a:masterClrMapping/>
  </p:clrMapOvr>
  <p:transition spd="slow">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33233-51C4-4602-A2C4-CBD0D9B25813}"/>
              </a:ext>
            </a:extLst>
          </p:cNvPr>
          <p:cNvSpPr>
            <a:spLocks noGrp="1"/>
          </p:cNvSpPr>
          <p:nvPr>
            <p:ph type="title"/>
          </p:nvPr>
        </p:nvSpPr>
        <p:spPr/>
        <p:txBody>
          <a:bodyPr/>
          <a:lstStyle/>
          <a:p>
            <a:r>
              <a:rPr lang="en-US" dirty="0"/>
              <a:t>Consider this quote:</a:t>
            </a:r>
          </a:p>
        </p:txBody>
      </p:sp>
      <p:sp>
        <p:nvSpPr>
          <p:cNvPr id="3" name="Content Placeholder 2">
            <a:extLst>
              <a:ext uri="{FF2B5EF4-FFF2-40B4-BE49-F238E27FC236}">
                <a16:creationId xmlns:a16="http://schemas.microsoft.com/office/drawing/2014/main" id="{2638376F-1668-4311-BA77-463EDA3310A3}"/>
              </a:ext>
            </a:extLst>
          </p:cNvPr>
          <p:cNvSpPr>
            <a:spLocks noGrp="1"/>
          </p:cNvSpPr>
          <p:nvPr>
            <p:ph idx="1"/>
          </p:nvPr>
        </p:nvSpPr>
        <p:spPr/>
        <p:txBody>
          <a:bodyPr/>
          <a:lstStyle/>
          <a:p>
            <a:r>
              <a:rPr lang="en-US" dirty="0"/>
              <a:t>“But Marlow was not typical (if his propensity to spin yarns be excepted), and to him the meaning of an episode was not inside like a kernel but outside, enveloping the tale which brought it out only as a glow brings out a haze, in the likeness of one of these misty halos that sometimes are made visible by the spectral illumination of moonshine” (6).</a:t>
            </a:r>
          </a:p>
        </p:txBody>
      </p:sp>
    </p:spTree>
    <p:extLst>
      <p:ext uri="{BB962C8B-B14F-4D97-AF65-F5344CB8AC3E}">
        <p14:creationId xmlns:p14="http://schemas.microsoft.com/office/powerpoint/2010/main" val="4053086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02569-6B02-45DA-8426-13A680DE1418}"/>
              </a:ext>
            </a:extLst>
          </p:cNvPr>
          <p:cNvSpPr>
            <a:spLocks noGrp="1"/>
          </p:cNvSpPr>
          <p:nvPr>
            <p:ph type="title"/>
          </p:nvPr>
        </p:nvSpPr>
        <p:spPr/>
        <p:txBody>
          <a:bodyPr/>
          <a:lstStyle/>
          <a:p>
            <a:r>
              <a:rPr lang="en-US" b="1" dirty="0"/>
              <a:t>What is Modernism?</a:t>
            </a:r>
          </a:p>
        </p:txBody>
      </p:sp>
      <p:sp>
        <p:nvSpPr>
          <p:cNvPr id="3" name="Content Placeholder 2">
            <a:extLst>
              <a:ext uri="{FF2B5EF4-FFF2-40B4-BE49-F238E27FC236}">
                <a16:creationId xmlns:a16="http://schemas.microsoft.com/office/drawing/2014/main" id="{42379CF3-E0D1-4B85-A43B-C252D3490741}"/>
              </a:ext>
            </a:extLst>
          </p:cNvPr>
          <p:cNvSpPr>
            <a:spLocks noGrp="1"/>
          </p:cNvSpPr>
          <p:nvPr>
            <p:ph idx="1"/>
          </p:nvPr>
        </p:nvSpPr>
        <p:spPr/>
        <p:txBody>
          <a:bodyPr/>
          <a:lstStyle/>
          <a:p>
            <a:pPr>
              <a:lnSpc>
                <a:spcPts val="2800"/>
              </a:lnSpc>
              <a:spcBef>
                <a:spcPct val="0"/>
              </a:spcBef>
            </a:pPr>
            <a:r>
              <a:rPr lang="en-US" altLang="en-US" sz="2800" b="1" dirty="0">
                <a:latin typeface="Calibri" panose="020F0502020204030204" pitchFamily="34" charset="0"/>
              </a:rPr>
              <a:t>Criticized the 19</a:t>
            </a:r>
            <a:r>
              <a:rPr lang="en-US" altLang="en-US" sz="2800" b="1" baseline="30000" dirty="0">
                <a:latin typeface="Calibri" panose="020F0502020204030204" pitchFamily="34" charset="0"/>
              </a:rPr>
              <a:t>th</a:t>
            </a:r>
            <a:r>
              <a:rPr lang="en-US" altLang="en-US" sz="2800" b="1" dirty="0">
                <a:latin typeface="Calibri" panose="020F0502020204030204" pitchFamily="34" charset="0"/>
              </a:rPr>
              <a:t> century as a dangerously unreal period of comfortable certainty and positive assurance</a:t>
            </a:r>
            <a:br>
              <a:rPr lang="en-US" altLang="en-US" sz="2800" b="1" dirty="0">
                <a:latin typeface="Calibri" panose="020F0502020204030204" pitchFamily="34" charset="0"/>
              </a:rPr>
            </a:br>
            <a:endParaRPr lang="en-US" altLang="en-US" sz="2800" b="1" dirty="0">
              <a:latin typeface="Calibri" panose="020F0502020204030204" pitchFamily="34" charset="0"/>
            </a:endParaRPr>
          </a:p>
          <a:p>
            <a:pPr>
              <a:lnSpc>
                <a:spcPts val="2800"/>
              </a:lnSpc>
              <a:spcBef>
                <a:spcPct val="0"/>
              </a:spcBef>
            </a:pPr>
            <a:r>
              <a:rPr lang="en-US" altLang="en-US" sz="2800" b="1" dirty="0">
                <a:latin typeface="Calibri" panose="020F0502020204030204" pitchFamily="34" charset="0"/>
              </a:rPr>
              <a:t>Broke up the logically developing plot typical of 19</a:t>
            </a:r>
            <a:r>
              <a:rPr lang="en-US" altLang="en-US" sz="2800" b="1" baseline="30000" dirty="0">
                <a:latin typeface="Calibri" panose="020F0502020204030204" pitchFamily="34" charset="0"/>
              </a:rPr>
              <a:t>th</a:t>
            </a:r>
            <a:r>
              <a:rPr lang="en-US" altLang="en-US" sz="2800" b="1" dirty="0">
                <a:latin typeface="Calibri" panose="020F0502020204030204" pitchFamily="34" charset="0"/>
              </a:rPr>
              <a:t> century novel</a:t>
            </a:r>
            <a:br>
              <a:rPr lang="en-US" altLang="en-US" sz="2800" b="1" dirty="0">
                <a:latin typeface="Calibri" panose="020F0502020204030204" pitchFamily="34" charset="0"/>
              </a:rPr>
            </a:br>
            <a:endParaRPr lang="en-US" altLang="en-US" sz="2800" b="1" dirty="0">
              <a:latin typeface="Calibri" panose="020F0502020204030204" pitchFamily="34" charset="0"/>
            </a:endParaRPr>
          </a:p>
          <a:p>
            <a:pPr>
              <a:lnSpc>
                <a:spcPts val="2800"/>
              </a:lnSpc>
              <a:spcBef>
                <a:spcPct val="0"/>
              </a:spcBef>
            </a:pPr>
            <a:r>
              <a:rPr lang="en-US" altLang="en-US" sz="2800" b="1" dirty="0">
                <a:latin typeface="Calibri" panose="020F0502020204030204" pitchFamily="34" charset="0"/>
              </a:rPr>
              <a:t>Attempted to use language in a new way</a:t>
            </a:r>
            <a:br>
              <a:rPr lang="en-US" altLang="en-US" sz="2800" b="1" dirty="0">
                <a:latin typeface="Calibri" panose="020F0502020204030204" pitchFamily="34" charset="0"/>
              </a:rPr>
            </a:br>
            <a:endParaRPr lang="en-US" altLang="en-US" sz="2800" b="1" dirty="0">
              <a:latin typeface="Calibri" panose="020F0502020204030204" pitchFamily="34" charset="0"/>
            </a:endParaRPr>
          </a:p>
          <a:p>
            <a:pPr>
              <a:lnSpc>
                <a:spcPts val="2800"/>
              </a:lnSpc>
              <a:spcBef>
                <a:spcPct val="0"/>
              </a:spcBef>
            </a:pPr>
            <a:r>
              <a:rPr lang="en-US" altLang="en-US" sz="2800" b="1" dirty="0">
                <a:latin typeface="Calibri" panose="020F0502020204030204" pitchFamily="34" charset="0"/>
              </a:rPr>
              <a:t>Drew attention to style instead of trying to make it “transparent”</a:t>
            </a:r>
          </a:p>
          <a:p>
            <a:endParaRPr lang="en-US" dirty="0"/>
          </a:p>
        </p:txBody>
      </p:sp>
    </p:spTree>
    <p:extLst>
      <p:ext uri="{BB962C8B-B14F-4D97-AF65-F5344CB8AC3E}">
        <p14:creationId xmlns:p14="http://schemas.microsoft.com/office/powerpoint/2010/main" val="2653278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753A4-F275-4DF3-95C5-A1F88387ACF9}"/>
              </a:ext>
            </a:extLst>
          </p:cNvPr>
          <p:cNvSpPr>
            <a:spLocks noGrp="1"/>
          </p:cNvSpPr>
          <p:nvPr>
            <p:ph type="title"/>
          </p:nvPr>
        </p:nvSpPr>
        <p:spPr/>
        <p:txBody>
          <a:bodyPr/>
          <a:lstStyle/>
          <a:p>
            <a:r>
              <a:rPr lang="en-US" altLang="en-US" b="1" dirty="0">
                <a:solidFill>
                  <a:schemeClr val="bg1"/>
                </a:solidFill>
                <a:latin typeface="Arial" panose="020B0604020202020204" pitchFamily="34" charset="0"/>
              </a:rPr>
              <a:t>What is Modernism?</a:t>
            </a:r>
            <a:endParaRPr lang="en-US" dirty="0"/>
          </a:p>
        </p:txBody>
      </p:sp>
      <p:sp>
        <p:nvSpPr>
          <p:cNvPr id="3" name="Content Placeholder 2">
            <a:extLst>
              <a:ext uri="{FF2B5EF4-FFF2-40B4-BE49-F238E27FC236}">
                <a16:creationId xmlns:a16="http://schemas.microsoft.com/office/drawing/2014/main" id="{A5941805-6D53-4A77-94C6-3C8C0C4C82C6}"/>
              </a:ext>
            </a:extLst>
          </p:cNvPr>
          <p:cNvSpPr>
            <a:spLocks noGrp="1"/>
          </p:cNvSpPr>
          <p:nvPr>
            <p:ph idx="1"/>
          </p:nvPr>
        </p:nvSpPr>
        <p:spPr/>
        <p:txBody>
          <a:bodyPr>
            <a:normAutofit/>
          </a:bodyPr>
          <a:lstStyle/>
          <a:p>
            <a:pPr>
              <a:lnSpc>
                <a:spcPts val="2800"/>
              </a:lnSpc>
              <a:spcBef>
                <a:spcPct val="0"/>
              </a:spcBef>
            </a:pPr>
            <a:r>
              <a:rPr lang="en-US" altLang="en-US" sz="2400" b="1" dirty="0">
                <a:latin typeface="Calibri" panose="020F0502020204030204" pitchFamily="34" charset="0"/>
              </a:rPr>
              <a:t>Offered unexpected connections or sudden changes in perspective</a:t>
            </a:r>
          </a:p>
          <a:p>
            <a:pPr>
              <a:lnSpc>
                <a:spcPts val="2800"/>
              </a:lnSpc>
              <a:spcBef>
                <a:spcPct val="0"/>
              </a:spcBef>
            </a:pPr>
            <a:endParaRPr lang="en-US" altLang="en-US" sz="2400" b="1" dirty="0">
              <a:latin typeface="Calibri" panose="020F0502020204030204" pitchFamily="34" charset="0"/>
            </a:endParaRPr>
          </a:p>
          <a:p>
            <a:pPr>
              <a:lnSpc>
                <a:spcPts val="2800"/>
              </a:lnSpc>
              <a:spcBef>
                <a:spcPct val="0"/>
              </a:spcBef>
            </a:pPr>
            <a:r>
              <a:rPr lang="en-US" altLang="en-US" sz="2400" b="1" dirty="0">
                <a:latin typeface="Calibri" panose="020F0502020204030204" pitchFamily="34" charset="0"/>
              </a:rPr>
              <a:t>Played with shifting and contradictory appearances to suggest the shifting and uncertain nature of reality</a:t>
            </a:r>
            <a:br>
              <a:rPr lang="en-US" altLang="en-US" sz="2400" b="1" dirty="0">
                <a:latin typeface="Calibri" panose="020F0502020204030204" pitchFamily="34" charset="0"/>
              </a:rPr>
            </a:br>
            <a:endParaRPr lang="en-US" altLang="en-US" sz="2400" b="1" dirty="0">
              <a:latin typeface="Calibri" panose="020F0502020204030204" pitchFamily="34" charset="0"/>
            </a:endParaRPr>
          </a:p>
          <a:p>
            <a:pPr>
              <a:lnSpc>
                <a:spcPts val="2800"/>
              </a:lnSpc>
              <a:spcBef>
                <a:spcPct val="0"/>
              </a:spcBef>
            </a:pPr>
            <a:r>
              <a:rPr lang="en-US" altLang="en-US" sz="2400" b="1" dirty="0">
                <a:latin typeface="Calibri" panose="020F0502020204030204" pitchFamily="34" charset="0"/>
              </a:rPr>
              <a:t>Used interior monologues and free association to express the rhythm of consciousness</a:t>
            </a:r>
            <a:br>
              <a:rPr lang="en-US" altLang="en-US" sz="2400" b="1" dirty="0">
                <a:latin typeface="Calibri" panose="020F0502020204030204" pitchFamily="34" charset="0"/>
              </a:rPr>
            </a:br>
            <a:endParaRPr lang="en-US" altLang="en-US" sz="2400" b="1" dirty="0">
              <a:latin typeface="Calibri" panose="020F0502020204030204" pitchFamily="34" charset="0"/>
            </a:endParaRPr>
          </a:p>
          <a:p>
            <a:pPr>
              <a:lnSpc>
                <a:spcPts val="2800"/>
              </a:lnSpc>
              <a:spcBef>
                <a:spcPct val="0"/>
              </a:spcBef>
            </a:pPr>
            <a:r>
              <a:rPr lang="en-US" altLang="en-US" sz="2400" b="1" dirty="0">
                <a:latin typeface="Calibri" panose="020F0502020204030204" pitchFamily="34" charset="0"/>
              </a:rPr>
              <a:t>Blended fantasy with reality while representing real historical or psychological dilemmas</a:t>
            </a:r>
            <a:endParaRPr lang="en-US" sz="2400" dirty="0"/>
          </a:p>
        </p:txBody>
      </p:sp>
    </p:spTree>
    <p:extLst>
      <p:ext uri="{BB962C8B-B14F-4D97-AF65-F5344CB8AC3E}">
        <p14:creationId xmlns:p14="http://schemas.microsoft.com/office/powerpoint/2010/main" val="2792969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4EE30-F7B9-470D-AC84-6FF5BEBA130A}"/>
              </a:ext>
            </a:extLst>
          </p:cNvPr>
          <p:cNvSpPr>
            <a:spLocks noGrp="1"/>
          </p:cNvSpPr>
          <p:nvPr>
            <p:ph type="title"/>
          </p:nvPr>
        </p:nvSpPr>
        <p:spPr/>
        <p:txBody>
          <a:bodyPr/>
          <a:lstStyle/>
          <a:p>
            <a:r>
              <a:rPr lang="en-US" dirty="0"/>
              <a:t>The Title</a:t>
            </a:r>
          </a:p>
        </p:txBody>
      </p:sp>
      <p:sp>
        <p:nvSpPr>
          <p:cNvPr id="3" name="Content Placeholder 2">
            <a:extLst>
              <a:ext uri="{FF2B5EF4-FFF2-40B4-BE49-F238E27FC236}">
                <a16:creationId xmlns:a16="http://schemas.microsoft.com/office/drawing/2014/main" id="{F730709A-F536-43D8-B253-85306AECA654}"/>
              </a:ext>
            </a:extLst>
          </p:cNvPr>
          <p:cNvSpPr>
            <a:spLocks noGrp="1"/>
          </p:cNvSpPr>
          <p:nvPr>
            <p:ph idx="1"/>
          </p:nvPr>
        </p:nvSpPr>
        <p:spPr/>
        <p:txBody>
          <a:bodyPr>
            <a:normAutofit/>
          </a:bodyPr>
          <a:lstStyle/>
          <a:p>
            <a:pPr marL="0" indent="0">
              <a:buNone/>
            </a:pPr>
            <a:r>
              <a:rPr lang="en-US" sz="3600" b="1" dirty="0"/>
              <a:t>What are your connections with this book and title? </a:t>
            </a:r>
          </a:p>
        </p:txBody>
      </p:sp>
    </p:spTree>
    <p:extLst>
      <p:ext uri="{BB962C8B-B14F-4D97-AF65-F5344CB8AC3E}">
        <p14:creationId xmlns:p14="http://schemas.microsoft.com/office/powerpoint/2010/main" val="2928760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BD147-96A3-4BA2-B490-4A21182F700C}"/>
              </a:ext>
            </a:extLst>
          </p:cNvPr>
          <p:cNvSpPr>
            <a:spLocks noGrp="1"/>
          </p:cNvSpPr>
          <p:nvPr>
            <p:ph type="title"/>
          </p:nvPr>
        </p:nvSpPr>
        <p:spPr/>
        <p:txBody>
          <a:bodyPr/>
          <a:lstStyle/>
          <a:p>
            <a:r>
              <a:rPr lang="en-US" dirty="0"/>
              <a:t>Consider this quote</a:t>
            </a:r>
          </a:p>
        </p:txBody>
      </p:sp>
      <p:sp>
        <p:nvSpPr>
          <p:cNvPr id="3" name="Content Placeholder 2">
            <a:extLst>
              <a:ext uri="{FF2B5EF4-FFF2-40B4-BE49-F238E27FC236}">
                <a16:creationId xmlns:a16="http://schemas.microsoft.com/office/drawing/2014/main" id="{AAAD253E-A0EA-43F1-AF27-7F308F777BDB}"/>
              </a:ext>
            </a:extLst>
          </p:cNvPr>
          <p:cNvSpPr>
            <a:spLocks noGrp="1"/>
          </p:cNvSpPr>
          <p:nvPr>
            <p:ph idx="1"/>
          </p:nvPr>
        </p:nvSpPr>
        <p:spPr/>
        <p:txBody>
          <a:bodyPr/>
          <a:lstStyle/>
          <a:p>
            <a:r>
              <a:rPr lang="en-US" dirty="0"/>
              <a:t>“ Romans first came here, nineteen hundred years ago—the other day…light came out of this river since—you say Knights? Yes, but it is like a running blaze on a plain, like a flash of lightning in the clouds. We live in the flicker—may it last as long as the old earth keeps rolling! But darkness was here yesterday.” (6) </a:t>
            </a:r>
          </a:p>
          <a:p>
            <a:endParaRPr lang="en-US" dirty="0"/>
          </a:p>
          <a:p>
            <a:r>
              <a:rPr lang="en-US" dirty="0"/>
              <a:t>What does this mean? What does this reveal about the tale that Marlow is about to tell?</a:t>
            </a:r>
          </a:p>
        </p:txBody>
      </p:sp>
    </p:spTree>
    <p:extLst>
      <p:ext uri="{BB962C8B-B14F-4D97-AF65-F5344CB8AC3E}">
        <p14:creationId xmlns:p14="http://schemas.microsoft.com/office/powerpoint/2010/main" val="2181664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6ED7F-32A3-4310-92BE-34737EF89771}"/>
              </a:ext>
            </a:extLst>
          </p:cNvPr>
          <p:cNvSpPr>
            <a:spLocks noGrp="1"/>
          </p:cNvSpPr>
          <p:nvPr>
            <p:ph type="title"/>
          </p:nvPr>
        </p:nvSpPr>
        <p:spPr/>
        <p:txBody>
          <a:bodyPr/>
          <a:lstStyle/>
          <a:p>
            <a:r>
              <a:rPr lang="en-US" dirty="0"/>
              <a:t>Consider this quote</a:t>
            </a:r>
          </a:p>
        </p:txBody>
      </p:sp>
      <p:sp>
        <p:nvSpPr>
          <p:cNvPr id="3" name="Content Placeholder 2">
            <a:extLst>
              <a:ext uri="{FF2B5EF4-FFF2-40B4-BE49-F238E27FC236}">
                <a16:creationId xmlns:a16="http://schemas.microsoft.com/office/drawing/2014/main" id="{C0FE3406-F20F-4B70-9DF1-E4564CC0324C}"/>
              </a:ext>
            </a:extLst>
          </p:cNvPr>
          <p:cNvSpPr>
            <a:spLocks noGrp="1"/>
          </p:cNvSpPr>
          <p:nvPr>
            <p:ph idx="1"/>
          </p:nvPr>
        </p:nvSpPr>
        <p:spPr/>
        <p:txBody>
          <a:bodyPr>
            <a:normAutofit/>
          </a:bodyPr>
          <a:lstStyle/>
          <a:p>
            <a:r>
              <a:rPr lang="en-US" sz="2400" dirty="0"/>
              <a:t>“It was the farthest point of navigation and the culminating point of my experience. It seemed somehow to throw a kind of light on everything about me—and into my thoughts. It was somber enough too—and pitiful—not extraordinary in any way—not very clear either. No, not very clear. And yet it seemed to throw a kind of light.”</a:t>
            </a:r>
          </a:p>
        </p:txBody>
      </p:sp>
    </p:spTree>
    <p:extLst>
      <p:ext uri="{BB962C8B-B14F-4D97-AF65-F5344CB8AC3E}">
        <p14:creationId xmlns:p14="http://schemas.microsoft.com/office/powerpoint/2010/main" val="519759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89B11-9B9C-413E-A56B-CE949BFE6591}"/>
              </a:ext>
            </a:extLst>
          </p:cNvPr>
          <p:cNvSpPr>
            <a:spLocks noGrp="1"/>
          </p:cNvSpPr>
          <p:nvPr>
            <p:ph type="title"/>
          </p:nvPr>
        </p:nvSpPr>
        <p:spPr/>
        <p:txBody>
          <a:bodyPr/>
          <a:lstStyle/>
          <a:p>
            <a:r>
              <a:rPr lang="en-US" dirty="0"/>
              <a:t>Consider this quote</a:t>
            </a:r>
          </a:p>
        </p:txBody>
      </p:sp>
      <p:sp>
        <p:nvSpPr>
          <p:cNvPr id="3" name="Content Placeholder 2">
            <a:extLst>
              <a:ext uri="{FF2B5EF4-FFF2-40B4-BE49-F238E27FC236}">
                <a16:creationId xmlns:a16="http://schemas.microsoft.com/office/drawing/2014/main" id="{1D207677-66B6-404D-A24E-557BE84A7B17}"/>
              </a:ext>
            </a:extLst>
          </p:cNvPr>
          <p:cNvSpPr>
            <a:spLocks noGrp="1"/>
          </p:cNvSpPr>
          <p:nvPr>
            <p:ph idx="1"/>
          </p:nvPr>
        </p:nvSpPr>
        <p:spPr/>
        <p:txBody>
          <a:bodyPr/>
          <a:lstStyle/>
          <a:p>
            <a:r>
              <a:rPr lang="en-US" dirty="0"/>
              <a:t>“I got my appointment…[because] one of their captains had been killed in a scuffle with the natives…It was only months and months afterwards…that I heard the original quarrel arose from a misunderstanding about some hens. Yes, two black hens. </a:t>
            </a:r>
            <a:r>
              <a:rPr lang="en-US" dirty="0" err="1"/>
              <a:t>Fresleven</a:t>
            </a:r>
            <a:r>
              <a:rPr lang="en-US" dirty="0"/>
              <a:t>…thought himself wronged somehow in at he bargain, so he went ashore and started to hammer the chief of the village with a stick. Oh, it did not surprise me in the least to hear this, and at the same time to be told that </a:t>
            </a:r>
            <a:r>
              <a:rPr lang="en-US" dirty="0" err="1"/>
              <a:t>Fresleven</a:t>
            </a:r>
            <a:r>
              <a:rPr lang="en-US" dirty="0"/>
              <a:t> was the gentlest, quietest creature that ever walked on two legs. No doubt he was; but he had been a couple of years already out there engaged in the noble cause, you know, and he probably felt the need  at last of asserting his self-respect in some way.”</a:t>
            </a:r>
          </a:p>
        </p:txBody>
      </p:sp>
    </p:spTree>
    <p:extLst>
      <p:ext uri="{BB962C8B-B14F-4D97-AF65-F5344CB8AC3E}">
        <p14:creationId xmlns:p14="http://schemas.microsoft.com/office/powerpoint/2010/main" val="2403847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0AEC8-F558-43E6-9DAC-747D7182CD4F}"/>
              </a:ext>
            </a:extLst>
          </p:cNvPr>
          <p:cNvSpPr>
            <a:spLocks noGrp="1"/>
          </p:cNvSpPr>
          <p:nvPr>
            <p:ph type="title"/>
          </p:nvPr>
        </p:nvSpPr>
        <p:spPr/>
        <p:txBody>
          <a:bodyPr/>
          <a:lstStyle/>
          <a:p>
            <a:r>
              <a:rPr lang="en-US" dirty="0"/>
              <a:t>Consider this quote</a:t>
            </a:r>
          </a:p>
        </p:txBody>
      </p:sp>
      <p:sp>
        <p:nvSpPr>
          <p:cNvPr id="3" name="Content Placeholder 2">
            <a:extLst>
              <a:ext uri="{FF2B5EF4-FFF2-40B4-BE49-F238E27FC236}">
                <a16:creationId xmlns:a16="http://schemas.microsoft.com/office/drawing/2014/main" id="{B50A4C0A-4E63-4AF3-8B11-A69919DFAFC4}"/>
              </a:ext>
            </a:extLst>
          </p:cNvPr>
          <p:cNvSpPr>
            <a:spLocks noGrp="1"/>
          </p:cNvSpPr>
          <p:nvPr>
            <p:ph idx="1"/>
          </p:nvPr>
        </p:nvSpPr>
        <p:spPr/>
        <p:txBody>
          <a:bodyPr>
            <a:normAutofit/>
          </a:bodyPr>
          <a:lstStyle/>
          <a:p>
            <a:r>
              <a:rPr lang="en-US" sz="3200" dirty="0"/>
              <a:t>“In a very few hours, I arrived in a city that always makes me think of a whited </a:t>
            </a:r>
            <a:r>
              <a:rPr lang="en-US" sz="3200" dirty="0" err="1"/>
              <a:t>sepulchre</a:t>
            </a:r>
            <a:r>
              <a:rPr lang="en-US" sz="3200" dirty="0"/>
              <a:t>. Prejudice no doubt.” </a:t>
            </a:r>
          </a:p>
        </p:txBody>
      </p:sp>
    </p:spTree>
    <p:extLst>
      <p:ext uri="{BB962C8B-B14F-4D97-AF65-F5344CB8AC3E}">
        <p14:creationId xmlns:p14="http://schemas.microsoft.com/office/powerpoint/2010/main" val="31358868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2B5A7-157F-4045-86D2-0FD13417B64F}"/>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C821C751-BA3A-412E-8CF8-4B7219A1EE4F}"/>
              </a:ext>
            </a:extLst>
          </p:cNvPr>
          <p:cNvSpPr>
            <a:spLocks noGrp="1"/>
          </p:cNvSpPr>
          <p:nvPr>
            <p:ph idx="1"/>
          </p:nvPr>
        </p:nvSpPr>
        <p:spPr/>
        <p:txBody>
          <a:bodyPr>
            <a:normAutofit/>
          </a:bodyPr>
          <a:lstStyle/>
          <a:p>
            <a:r>
              <a:rPr lang="en-US" sz="2400" dirty="0"/>
              <a:t>On the handout, I have listed several thematic topics, issues, and motifs that exist in Heart of Darkness. Keep an eye out for passages that relate to these ideas so that you can start to develop themes. </a:t>
            </a:r>
          </a:p>
        </p:txBody>
      </p:sp>
    </p:spTree>
    <p:extLst>
      <p:ext uri="{BB962C8B-B14F-4D97-AF65-F5344CB8AC3E}">
        <p14:creationId xmlns:p14="http://schemas.microsoft.com/office/powerpoint/2010/main" val="901158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2EC4E-B738-4797-82FC-87D815C1DA17}"/>
              </a:ext>
            </a:extLst>
          </p:cNvPr>
          <p:cNvSpPr>
            <a:spLocks noGrp="1"/>
          </p:cNvSpPr>
          <p:nvPr>
            <p:ph type="title"/>
          </p:nvPr>
        </p:nvSpPr>
        <p:spPr/>
        <p:txBody>
          <a:bodyPr/>
          <a:lstStyle/>
          <a:p>
            <a:r>
              <a:rPr lang="en-US" dirty="0"/>
              <a:t>Chapter Titles</a:t>
            </a:r>
          </a:p>
        </p:txBody>
      </p:sp>
      <p:sp>
        <p:nvSpPr>
          <p:cNvPr id="3" name="Content Placeholder 2">
            <a:extLst>
              <a:ext uri="{FF2B5EF4-FFF2-40B4-BE49-F238E27FC236}">
                <a16:creationId xmlns:a16="http://schemas.microsoft.com/office/drawing/2014/main" id="{10C7E42D-0503-4DFD-BD8A-5A956DAC1640}"/>
              </a:ext>
            </a:extLst>
          </p:cNvPr>
          <p:cNvSpPr>
            <a:spLocks noGrp="1"/>
          </p:cNvSpPr>
          <p:nvPr>
            <p:ph idx="1"/>
          </p:nvPr>
        </p:nvSpPr>
        <p:spPr/>
        <p:txBody>
          <a:bodyPr>
            <a:normAutofit/>
          </a:bodyPr>
          <a:lstStyle/>
          <a:p>
            <a:r>
              <a:rPr lang="en-US" sz="3200" b="1" dirty="0"/>
              <a:t>Why do you think Conrad would break his story up into three parts? What do you think the three parts could represent?</a:t>
            </a:r>
          </a:p>
          <a:p>
            <a:endParaRPr lang="en-US" sz="3200" b="1" dirty="0"/>
          </a:p>
          <a:p>
            <a:r>
              <a:rPr lang="en-US" sz="3200" b="1" dirty="0"/>
              <a:t>Why do you think he does not name them?</a:t>
            </a:r>
          </a:p>
        </p:txBody>
      </p:sp>
    </p:spTree>
    <p:extLst>
      <p:ext uri="{BB962C8B-B14F-4D97-AF65-F5344CB8AC3E}">
        <p14:creationId xmlns:p14="http://schemas.microsoft.com/office/powerpoint/2010/main" val="349825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7FEF7-F4EE-4CB7-A806-28F2B38460D6}"/>
              </a:ext>
            </a:extLst>
          </p:cNvPr>
          <p:cNvSpPr>
            <a:spLocks noGrp="1"/>
          </p:cNvSpPr>
          <p:nvPr>
            <p:ph type="title"/>
          </p:nvPr>
        </p:nvSpPr>
        <p:spPr/>
        <p:txBody>
          <a:bodyPr/>
          <a:lstStyle/>
          <a:p>
            <a:r>
              <a:rPr lang="en-US" dirty="0"/>
              <a:t>Structure</a:t>
            </a:r>
          </a:p>
        </p:txBody>
      </p:sp>
      <p:sp>
        <p:nvSpPr>
          <p:cNvPr id="3" name="Content Placeholder 2">
            <a:extLst>
              <a:ext uri="{FF2B5EF4-FFF2-40B4-BE49-F238E27FC236}">
                <a16:creationId xmlns:a16="http://schemas.microsoft.com/office/drawing/2014/main" id="{78EBC213-1684-41CE-83F7-6D9FE9BBDC9E}"/>
              </a:ext>
            </a:extLst>
          </p:cNvPr>
          <p:cNvSpPr>
            <a:spLocks noGrp="1"/>
          </p:cNvSpPr>
          <p:nvPr>
            <p:ph idx="1"/>
          </p:nvPr>
        </p:nvSpPr>
        <p:spPr/>
        <p:txBody>
          <a:bodyPr>
            <a:normAutofit fontScale="92500"/>
          </a:bodyPr>
          <a:lstStyle/>
          <a:p>
            <a:r>
              <a:rPr lang="en-US" sz="2800" b="1" dirty="0"/>
              <a:t>FRAME STORY: </a:t>
            </a:r>
            <a:r>
              <a:rPr lang="en-US" sz="2800" dirty="0"/>
              <a:t>this is a story that contains another story. It is the outside frame to the main story. It usually explains why the interior story is being told. An unnamed narrator begins the story on the deck of the Nellie in London on the Thames River. Be aware of every time there is a shift between this narrator and Marlow who narrates most of the story. </a:t>
            </a:r>
          </a:p>
        </p:txBody>
      </p:sp>
    </p:spTree>
    <p:extLst>
      <p:ext uri="{BB962C8B-B14F-4D97-AF65-F5344CB8AC3E}">
        <p14:creationId xmlns:p14="http://schemas.microsoft.com/office/powerpoint/2010/main" val="1247285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375A2-F326-4CD6-A728-DF3CC205BC34}"/>
              </a:ext>
            </a:extLst>
          </p:cNvPr>
          <p:cNvSpPr>
            <a:spLocks noGrp="1"/>
          </p:cNvSpPr>
          <p:nvPr>
            <p:ph type="title"/>
          </p:nvPr>
        </p:nvSpPr>
        <p:spPr/>
        <p:txBody>
          <a:bodyPr/>
          <a:lstStyle/>
          <a:p>
            <a:r>
              <a:rPr lang="en-US" dirty="0"/>
              <a:t>Setting and Time period</a:t>
            </a:r>
          </a:p>
        </p:txBody>
      </p:sp>
      <p:sp>
        <p:nvSpPr>
          <p:cNvPr id="3" name="Content Placeholder 2">
            <a:extLst>
              <a:ext uri="{FF2B5EF4-FFF2-40B4-BE49-F238E27FC236}">
                <a16:creationId xmlns:a16="http://schemas.microsoft.com/office/drawing/2014/main" id="{662C0FE5-C3B8-46B9-B3FF-FAD050E0BEA1}"/>
              </a:ext>
            </a:extLst>
          </p:cNvPr>
          <p:cNvSpPr>
            <a:spLocks noGrp="1"/>
          </p:cNvSpPr>
          <p:nvPr>
            <p:ph idx="1"/>
          </p:nvPr>
        </p:nvSpPr>
        <p:spPr/>
        <p:txBody>
          <a:bodyPr>
            <a:normAutofit/>
          </a:bodyPr>
          <a:lstStyle/>
          <a:p>
            <a:r>
              <a:rPr lang="en-US" sz="2400" dirty="0"/>
              <a:t>This story takes place at the end of the 19</a:t>
            </a:r>
            <a:r>
              <a:rPr lang="en-US" sz="2400" baseline="30000" dirty="0"/>
              <a:t>th</a:t>
            </a:r>
            <a:r>
              <a:rPr lang="en-US" sz="2400" dirty="0"/>
              <a:t> Century (about 1890), but Marlow’s journey happened much earlier—He is telling his story, looking back on his prior experience. </a:t>
            </a:r>
          </a:p>
          <a:p>
            <a:endParaRPr lang="en-US" sz="2400" dirty="0"/>
          </a:p>
          <a:p>
            <a:r>
              <a:rPr lang="en-US" sz="2400" dirty="0"/>
              <a:t>Consider the description of him at the beginning: what does this imply about the story he is about to tell?</a:t>
            </a:r>
          </a:p>
        </p:txBody>
      </p:sp>
    </p:spTree>
    <p:extLst>
      <p:ext uri="{BB962C8B-B14F-4D97-AF65-F5344CB8AC3E}">
        <p14:creationId xmlns:p14="http://schemas.microsoft.com/office/powerpoint/2010/main" val="880080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793A4-6724-4909-8016-3605863A3073}"/>
              </a:ext>
            </a:extLst>
          </p:cNvPr>
          <p:cNvSpPr>
            <a:spLocks noGrp="1"/>
          </p:cNvSpPr>
          <p:nvPr>
            <p:ph type="title"/>
          </p:nvPr>
        </p:nvSpPr>
        <p:spPr/>
        <p:txBody>
          <a:bodyPr/>
          <a:lstStyle/>
          <a:p>
            <a:r>
              <a:rPr lang="en-US" dirty="0"/>
              <a:t>QUICKWRITE</a:t>
            </a:r>
          </a:p>
        </p:txBody>
      </p:sp>
      <p:sp>
        <p:nvSpPr>
          <p:cNvPr id="3" name="Content Placeholder 2">
            <a:extLst>
              <a:ext uri="{FF2B5EF4-FFF2-40B4-BE49-F238E27FC236}">
                <a16:creationId xmlns:a16="http://schemas.microsoft.com/office/drawing/2014/main" id="{B960469A-EBE2-4255-B921-A1BCC2CA4675}"/>
              </a:ext>
            </a:extLst>
          </p:cNvPr>
          <p:cNvSpPr>
            <a:spLocks noGrp="1"/>
          </p:cNvSpPr>
          <p:nvPr>
            <p:ph idx="1"/>
          </p:nvPr>
        </p:nvSpPr>
        <p:spPr/>
        <p:txBody>
          <a:bodyPr/>
          <a:lstStyle/>
          <a:p>
            <a:r>
              <a:rPr lang="en-US" sz="2400" b="1" dirty="0"/>
              <a:t>Consider this word: NIGGER</a:t>
            </a:r>
          </a:p>
          <a:p>
            <a:endParaRPr lang="en-US" sz="2400" b="1" dirty="0"/>
          </a:p>
          <a:p>
            <a:r>
              <a:rPr lang="en-US" sz="2400" b="1" dirty="0"/>
              <a:t>How does it make you feel? </a:t>
            </a:r>
          </a:p>
          <a:p>
            <a:r>
              <a:rPr lang="en-US" sz="2400" b="1" dirty="0"/>
              <a:t>What thoughts, memories, or reactions do you have for this word? </a:t>
            </a:r>
          </a:p>
          <a:p>
            <a:endParaRPr lang="en-US" sz="2400" b="1" dirty="0"/>
          </a:p>
          <a:p>
            <a:r>
              <a:rPr lang="en-US" sz="2400" b="1" dirty="0"/>
              <a:t>How do you feel about its use in our modern day society? In media? In texts read in schools?</a:t>
            </a:r>
          </a:p>
          <a:p>
            <a:endParaRPr lang="en-US" dirty="0"/>
          </a:p>
        </p:txBody>
      </p:sp>
    </p:spTree>
    <p:extLst>
      <p:ext uri="{BB962C8B-B14F-4D97-AF65-F5344CB8AC3E}">
        <p14:creationId xmlns:p14="http://schemas.microsoft.com/office/powerpoint/2010/main" val="4258465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D2205-924D-4F51-A2A8-1F463E273759}"/>
              </a:ext>
            </a:extLst>
          </p:cNvPr>
          <p:cNvSpPr>
            <a:spLocks noGrp="1"/>
          </p:cNvSpPr>
          <p:nvPr>
            <p:ph type="title"/>
          </p:nvPr>
        </p:nvSpPr>
        <p:spPr/>
        <p:txBody>
          <a:bodyPr/>
          <a:lstStyle/>
          <a:p>
            <a:r>
              <a:rPr lang="en-US" dirty="0"/>
              <a:t>N* Word</a:t>
            </a:r>
          </a:p>
        </p:txBody>
      </p:sp>
      <p:sp>
        <p:nvSpPr>
          <p:cNvPr id="3" name="Content Placeholder 2">
            <a:extLst>
              <a:ext uri="{FF2B5EF4-FFF2-40B4-BE49-F238E27FC236}">
                <a16:creationId xmlns:a16="http://schemas.microsoft.com/office/drawing/2014/main" id="{3EA34686-2871-4818-9030-A410DC73A8C3}"/>
              </a:ext>
            </a:extLst>
          </p:cNvPr>
          <p:cNvSpPr>
            <a:spLocks noGrp="1"/>
          </p:cNvSpPr>
          <p:nvPr>
            <p:ph idx="1"/>
          </p:nvPr>
        </p:nvSpPr>
        <p:spPr/>
        <p:txBody>
          <a:bodyPr>
            <a:normAutofit/>
          </a:bodyPr>
          <a:lstStyle/>
          <a:p>
            <a:r>
              <a:rPr lang="en-US" sz="2800" dirty="0"/>
              <a:t>Read the essay by Gloria Naylor. </a:t>
            </a:r>
          </a:p>
          <a:p>
            <a:endParaRPr lang="en-US" sz="2800" dirty="0"/>
          </a:p>
          <a:p>
            <a:r>
              <a:rPr lang="en-US" sz="2800" dirty="0"/>
              <a:t>Consider: How does this essay enhance or change your own perception of the word? </a:t>
            </a:r>
          </a:p>
        </p:txBody>
      </p:sp>
    </p:spTree>
    <p:extLst>
      <p:ext uri="{BB962C8B-B14F-4D97-AF65-F5344CB8AC3E}">
        <p14:creationId xmlns:p14="http://schemas.microsoft.com/office/powerpoint/2010/main" val="513016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67AFE-47FE-4528-99C1-585680E81A70}"/>
              </a:ext>
            </a:extLst>
          </p:cNvPr>
          <p:cNvSpPr>
            <a:spLocks noGrp="1"/>
          </p:cNvSpPr>
          <p:nvPr>
            <p:ph type="title"/>
          </p:nvPr>
        </p:nvSpPr>
        <p:spPr/>
        <p:txBody>
          <a:bodyPr/>
          <a:lstStyle/>
          <a:p>
            <a:r>
              <a:rPr lang="en-US" dirty="0"/>
              <a:t>N*Word</a:t>
            </a:r>
          </a:p>
        </p:txBody>
      </p:sp>
      <p:sp>
        <p:nvSpPr>
          <p:cNvPr id="3" name="Content Placeholder 2">
            <a:extLst>
              <a:ext uri="{FF2B5EF4-FFF2-40B4-BE49-F238E27FC236}">
                <a16:creationId xmlns:a16="http://schemas.microsoft.com/office/drawing/2014/main" id="{5C2CEAD4-8965-4EF9-91CC-E305C5D315EB}"/>
              </a:ext>
            </a:extLst>
          </p:cNvPr>
          <p:cNvSpPr>
            <a:spLocks noGrp="1"/>
          </p:cNvSpPr>
          <p:nvPr>
            <p:ph idx="1"/>
          </p:nvPr>
        </p:nvSpPr>
        <p:spPr/>
        <p:txBody>
          <a:bodyPr>
            <a:normAutofit/>
          </a:bodyPr>
          <a:lstStyle/>
          <a:p>
            <a:r>
              <a:rPr lang="en-US" sz="3200" b="1" dirty="0"/>
              <a:t>This word is going to come up a lot in </a:t>
            </a:r>
            <a:r>
              <a:rPr lang="en-US" sz="3200" b="1" i="1" dirty="0"/>
              <a:t>Heart of Darkness,</a:t>
            </a:r>
            <a:r>
              <a:rPr lang="en-US" sz="3200" b="1" dirty="0"/>
              <a:t> and in some of our later texts. </a:t>
            </a:r>
          </a:p>
          <a:p>
            <a:endParaRPr lang="en-US" sz="3200" b="1" dirty="0"/>
          </a:p>
          <a:p>
            <a:r>
              <a:rPr lang="en-US" sz="3200" b="1" dirty="0"/>
              <a:t>As a class, how do we want to handle this word? </a:t>
            </a:r>
          </a:p>
        </p:txBody>
      </p:sp>
    </p:spTree>
    <p:extLst>
      <p:ext uri="{BB962C8B-B14F-4D97-AF65-F5344CB8AC3E}">
        <p14:creationId xmlns:p14="http://schemas.microsoft.com/office/powerpoint/2010/main" val="3271652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05B58-1431-49AE-AD07-D37972201197}"/>
              </a:ext>
            </a:extLst>
          </p:cNvPr>
          <p:cNvSpPr>
            <a:spLocks noGrp="1"/>
          </p:cNvSpPr>
          <p:nvPr>
            <p:ph type="title"/>
          </p:nvPr>
        </p:nvSpPr>
        <p:spPr/>
        <p:txBody>
          <a:bodyPr/>
          <a:lstStyle/>
          <a:p>
            <a:r>
              <a:rPr lang="en-US" dirty="0"/>
              <a:t>Marlow as a flawed character</a:t>
            </a:r>
          </a:p>
        </p:txBody>
      </p:sp>
      <p:sp>
        <p:nvSpPr>
          <p:cNvPr id="3" name="Content Placeholder 2">
            <a:extLst>
              <a:ext uri="{FF2B5EF4-FFF2-40B4-BE49-F238E27FC236}">
                <a16:creationId xmlns:a16="http://schemas.microsoft.com/office/drawing/2014/main" id="{96EBD349-4FB8-49F1-9CAD-F0677D8BA7A6}"/>
              </a:ext>
            </a:extLst>
          </p:cNvPr>
          <p:cNvSpPr>
            <a:spLocks noGrp="1"/>
          </p:cNvSpPr>
          <p:nvPr>
            <p:ph idx="1"/>
          </p:nvPr>
        </p:nvSpPr>
        <p:spPr/>
        <p:txBody>
          <a:bodyPr>
            <a:normAutofit lnSpcReduction="10000"/>
          </a:bodyPr>
          <a:lstStyle/>
          <a:p>
            <a:r>
              <a:rPr lang="en-US" dirty="0"/>
              <a:t>Though we have two narrators in this story, the primary one is Marlow who tells his story to the unnamed narrator. </a:t>
            </a:r>
          </a:p>
          <a:p>
            <a:endParaRPr lang="en-US" dirty="0"/>
          </a:p>
          <a:p>
            <a:r>
              <a:rPr lang="en-US" dirty="0"/>
              <a:t>Since it is such a personal tale, it is important to make inferences as to the reliability of the character. He has flaws, even if he doesn’t recognize them. </a:t>
            </a:r>
          </a:p>
          <a:p>
            <a:endParaRPr lang="en-US" dirty="0"/>
          </a:p>
          <a:p>
            <a:r>
              <a:rPr lang="en-US" dirty="0"/>
              <a:t>More, he has flawed, and complicated views towards people of color. One of our goals is to discuss his complex views of race. </a:t>
            </a:r>
          </a:p>
          <a:p>
            <a:endParaRPr lang="en-US" dirty="0"/>
          </a:p>
          <a:p>
            <a:r>
              <a:rPr lang="en-US" dirty="0"/>
              <a:t>As a class, we need to agree ahead of time that: IN NO WAY ARE WE CONDONING RACISM OF ANY SORT. </a:t>
            </a:r>
          </a:p>
        </p:txBody>
      </p:sp>
    </p:spTree>
    <p:extLst>
      <p:ext uri="{BB962C8B-B14F-4D97-AF65-F5344CB8AC3E}">
        <p14:creationId xmlns:p14="http://schemas.microsoft.com/office/powerpoint/2010/main" val="2731827312"/>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TM16401371[[fn=Atlas]]</Template>
  <TotalTime>69</TotalTime>
  <Words>1032</Words>
  <Application>Microsoft Office PowerPoint</Application>
  <PresentationFormat>Widescreen</PresentationFormat>
  <Paragraphs>76</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Rockwell</vt:lpstr>
      <vt:lpstr>Times New Roman</vt:lpstr>
      <vt:lpstr>Wingdings</vt:lpstr>
      <vt:lpstr>Atlas</vt:lpstr>
      <vt:lpstr>Heart of Darkness</vt:lpstr>
      <vt:lpstr>The Title</vt:lpstr>
      <vt:lpstr>Chapter Titles</vt:lpstr>
      <vt:lpstr>Structure</vt:lpstr>
      <vt:lpstr>Setting and Time period</vt:lpstr>
      <vt:lpstr>QUICKWRITE</vt:lpstr>
      <vt:lpstr>N* Word</vt:lpstr>
      <vt:lpstr>N*Word</vt:lpstr>
      <vt:lpstr>Marlow as a flawed character</vt:lpstr>
      <vt:lpstr>Style and purpose of HOD</vt:lpstr>
      <vt:lpstr>PowerPoint Presentation</vt:lpstr>
      <vt:lpstr>PowerPoint Presentation</vt:lpstr>
      <vt:lpstr>PowerPoint Presentation</vt:lpstr>
      <vt:lpstr>Why the Blurriness?</vt:lpstr>
      <vt:lpstr>Why the Blurriness?</vt:lpstr>
      <vt:lpstr>Conrad’s world view</vt:lpstr>
      <vt:lpstr>Consider this quote:</vt:lpstr>
      <vt:lpstr>What is Modernism?</vt:lpstr>
      <vt:lpstr>What is Modernism?</vt:lpstr>
      <vt:lpstr>Consider this quote</vt:lpstr>
      <vt:lpstr>Consider this quote</vt:lpstr>
      <vt:lpstr>Consider this quote</vt:lpstr>
      <vt:lpstr>Consider this quote</vt:lpstr>
      <vt:lpstr>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Heart of Darkness</dc:title>
  <dc:creator>Meghan Sanders</dc:creator>
  <cp:lastModifiedBy>Meghan Sanders</cp:lastModifiedBy>
  <cp:revision>4</cp:revision>
  <dcterms:created xsi:type="dcterms:W3CDTF">2018-02-14T20:16:45Z</dcterms:created>
  <dcterms:modified xsi:type="dcterms:W3CDTF">2018-02-15T14:47:03Z</dcterms:modified>
</cp:coreProperties>
</file>